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1"/>
  </p:sldMasterIdLst>
  <p:notesMasterIdLst>
    <p:notesMasterId r:id="rId36"/>
  </p:notesMasterIdLst>
  <p:sldIdLst>
    <p:sldId id="256" r:id="rId2"/>
    <p:sldId id="264" r:id="rId3"/>
    <p:sldId id="272" r:id="rId4"/>
    <p:sldId id="268" r:id="rId5"/>
    <p:sldId id="274" r:id="rId6"/>
    <p:sldId id="276" r:id="rId7"/>
    <p:sldId id="257" r:id="rId8"/>
    <p:sldId id="277" r:id="rId9"/>
    <p:sldId id="258" r:id="rId10"/>
    <p:sldId id="259" r:id="rId11"/>
    <p:sldId id="265" r:id="rId12"/>
    <p:sldId id="281" r:id="rId13"/>
    <p:sldId id="282" r:id="rId14"/>
    <p:sldId id="300" r:id="rId15"/>
    <p:sldId id="284" r:id="rId16"/>
    <p:sldId id="267" r:id="rId17"/>
    <p:sldId id="260" r:id="rId18"/>
    <p:sldId id="262" r:id="rId19"/>
    <p:sldId id="296" r:id="rId20"/>
    <p:sldId id="302" r:id="rId21"/>
    <p:sldId id="275" r:id="rId22"/>
    <p:sldId id="266" r:id="rId23"/>
    <p:sldId id="288" r:id="rId24"/>
    <p:sldId id="301" r:id="rId25"/>
    <p:sldId id="289" r:id="rId26"/>
    <p:sldId id="290" r:id="rId27"/>
    <p:sldId id="292" r:id="rId28"/>
    <p:sldId id="291" r:id="rId29"/>
    <p:sldId id="293" r:id="rId30"/>
    <p:sldId id="278" r:id="rId31"/>
    <p:sldId id="286" r:id="rId32"/>
    <p:sldId id="271" r:id="rId33"/>
    <p:sldId id="298" r:id="rId34"/>
    <p:sldId id="297"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0"/>
    <p:restoredTop sz="78371"/>
  </p:normalViewPr>
  <p:slideViewPr>
    <p:cSldViewPr snapToGrid="0" snapToObjects="1">
      <p:cViewPr varScale="1">
        <p:scale>
          <a:sx n="95" d="100"/>
          <a:sy n="95" d="100"/>
        </p:scale>
        <p:origin x="1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A0879-DAC7-6B47-A245-44AE453D2638}" type="datetimeFigureOut">
              <a:rPr lang="en-US" smtClean="0"/>
              <a:t>7/22/20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09CDA-E138-F142-94DD-D306966F0D95}" type="slidenum">
              <a:rPr lang="en-US" smtClean="0"/>
              <a:t>‹#›</a:t>
            </a:fld>
            <a:endParaRPr lang="en-US"/>
          </a:p>
        </p:txBody>
      </p:sp>
    </p:spTree>
    <p:extLst>
      <p:ext uri="{BB962C8B-B14F-4D97-AF65-F5344CB8AC3E}">
        <p14:creationId xmlns:p14="http://schemas.microsoft.com/office/powerpoint/2010/main" val="892624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Online abstract: </a:t>
            </a: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www.societyforchaostheory.org</a:t>
            </a:r>
            <a:r>
              <a:rPr lang="en-US" sz="1200" kern="1200" dirty="0">
                <a:solidFill>
                  <a:schemeClr val="tx1"/>
                </a:solidFill>
                <a:effectLst/>
                <a:latin typeface="+mn-lt"/>
                <a:ea typeface="+mn-ea"/>
                <a:cs typeface="+mn-cs"/>
              </a:rPr>
              <a:t>/conf/2020/</a:t>
            </a:r>
            <a:r>
              <a:rPr lang="en-US" sz="1200" kern="1200" dirty="0" err="1">
                <a:solidFill>
                  <a:schemeClr val="tx1"/>
                </a:solidFill>
                <a:effectLst/>
                <a:latin typeface="+mn-lt"/>
                <a:ea typeface="+mn-ea"/>
                <a:cs typeface="+mn-cs"/>
              </a:rPr>
              <a:t>cfp</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revise.cgi?id</a:t>
            </a:r>
            <a:r>
              <a:rPr lang="en-US" sz="1200" kern="1200" dirty="0">
                <a:solidFill>
                  <a:schemeClr val="tx1"/>
                </a:solidFill>
                <a:effectLst/>
                <a:latin typeface="+mn-lt"/>
                <a:ea typeface="+mn-ea"/>
                <a:cs typeface="+mn-cs"/>
              </a:rPr>
              <a:t>=20200501164535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30 minutes</a:t>
            </a:r>
          </a:p>
          <a:p>
            <a:endParaRPr lang="en-US" dirty="0"/>
          </a:p>
          <a:p>
            <a:r>
              <a:rPr lang="en-US" dirty="0"/>
              <a:t>This workshop will introduce participants to the use of topological data analysis. Nonlinear data suffer from a number of properties that greatly limit the use of traditional data analysis techniques. Three problems in particular are both endemic to nonlinear data and not addressed by common techniques. First, the need to understand the "shape" of data (such as is accomplished with various embedding and state space techniques) can provide information about system dynamics even when these are a priori not known. Second, despite the fact that data may be sampled by an unknown process (e.g., neither normally nor uniformly sampled, and often not sampled by any analytic process), the researcher would like to make claims about the population from which the sample was drawn. Third, there are many situations where the difference between noise and signal cannot be determined in any theoretical manner, and so only arbitrary boundaries between those two can be used. The last two decades, however, have seen principles of topology applied to statistics, resulting in topological data analysis (TDA); TDA is ideally suited to address many problems of data shape, population and samples, and noise vs. signal. </a:t>
            </a:r>
          </a:p>
          <a:p>
            <a:r>
              <a:rPr lang="en-US" dirty="0"/>
              <a:t> </a:t>
            </a:r>
          </a:p>
          <a:p>
            <a:r>
              <a:rPr lang="en-US" dirty="0"/>
              <a:t>In this workshop, three topological concepts will be introduced, explained, and used in the analysis of data: </a:t>
            </a:r>
            <a:r>
              <a:rPr lang="en-US" dirty="0" err="1"/>
              <a:t>Betti</a:t>
            </a:r>
            <a:r>
              <a:rPr lang="en-US" dirty="0"/>
              <a:t> numbers, level sets, and "coverings". </a:t>
            </a:r>
            <a:r>
              <a:rPr lang="en-US" dirty="0" err="1"/>
              <a:t>Betti</a:t>
            </a:r>
            <a:r>
              <a:rPr lang="en-US" dirty="0"/>
              <a:t> numbers describe a topological set by counting how many objects are in the set, and how many "holes" of different dimensions are in the set. Level sets are one way of characterizing the minima and maxima of sets, such as a graph or a time series of data. Coverings of a data set can roughly be understood as attaching a disk or ball of a given radius to each point of the data set. Of particular importance in TDA is the concept of persistent homology, which is the study of how these topological features (here, </a:t>
            </a:r>
            <a:r>
              <a:rPr lang="en-US" dirty="0" err="1"/>
              <a:t>Betti</a:t>
            </a:r>
            <a:r>
              <a:rPr lang="en-US" dirty="0"/>
              <a:t> numbers and level sets), when applied to the "covering" of a data set, persist over many different scales (i.e., radii) of that covering. The persistent homology approach allows the data set to define the important scales rather than having those scales imposed by the analyst. The application of persistent homology to data results in "bar codes" and/or "persistence diagrams"; each of these objects can be used to identify the shapes that underlie data or distinguish between noise and signal. </a:t>
            </a:r>
          </a:p>
          <a:p>
            <a:r>
              <a:rPr lang="en-US" dirty="0"/>
              <a:t> </a:t>
            </a:r>
          </a:p>
          <a:p>
            <a:r>
              <a:rPr lang="en-US" dirty="0"/>
              <a:t>This workshop will introduce the participants to the elements of persistent homology and how to apply that to the shape of data, the analysis of single time series data, and how to work with data from multiple time series. Using both simulated and real data, this workshop will apply both the ideas of level sets and </a:t>
            </a:r>
            <a:r>
              <a:rPr lang="en-US" dirty="0" err="1"/>
              <a:t>Betti</a:t>
            </a:r>
            <a:r>
              <a:rPr lang="en-US" dirty="0"/>
              <a:t> numbers to better understand complex data. Although all participants will benefit from the presentation of persistent homology methods, this workshop will include examples of data analysis using the R statistical environment; hence, the fullest benefit will accrue to those who have some familiarity with the R statistical environment and have access to R during the workshop.</a:t>
            </a:r>
          </a:p>
        </p:txBody>
      </p:sp>
      <p:sp>
        <p:nvSpPr>
          <p:cNvPr id="4" name="Slide Number Placeholder 3"/>
          <p:cNvSpPr>
            <a:spLocks noGrp="1"/>
          </p:cNvSpPr>
          <p:nvPr>
            <p:ph type="sldNum" sz="quarter" idx="5"/>
          </p:nvPr>
        </p:nvSpPr>
        <p:spPr/>
        <p:txBody>
          <a:bodyPr/>
          <a:lstStyle/>
          <a:p>
            <a:fld id="{E3A09CDA-E138-F142-94DD-D306966F0D95}" type="slidenum">
              <a:rPr lang="en-US" smtClean="0"/>
              <a:t>1</a:t>
            </a:fld>
            <a:endParaRPr lang="en-US"/>
          </a:p>
        </p:txBody>
      </p:sp>
    </p:spTree>
    <p:extLst>
      <p:ext uri="{BB962C8B-B14F-4D97-AF65-F5344CB8AC3E}">
        <p14:creationId xmlns:p14="http://schemas.microsoft.com/office/powerpoint/2010/main" val="100076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32</a:t>
            </a:fld>
            <a:endParaRPr lang="en-US"/>
          </a:p>
        </p:txBody>
      </p:sp>
    </p:spTree>
    <p:extLst>
      <p:ext uri="{BB962C8B-B14F-4D97-AF65-F5344CB8AC3E}">
        <p14:creationId xmlns:p14="http://schemas.microsoft.com/office/powerpoint/2010/main" val="303460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Will work in all but some pathological cases</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5</a:t>
            </a:fld>
            <a:endParaRPr lang="en-US"/>
          </a:p>
        </p:txBody>
      </p:sp>
    </p:spTree>
    <p:extLst>
      <p:ext uri="{BB962C8B-B14F-4D97-AF65-F5344CB8AC3E}">
        <p14:creationId xmlns:p14="http://schemas.microsoft.com/office/powerpoint/2010/main" val="519967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Sadly, “level sets” is also used with time series, but in another context. Sigh.</a:t>
            </a:r>
          </a:p>
        </p:txBody>
      </p:sp>
      <p:sp>
        <p:nvSpPr>
          <p:cNvPr id="4" name="Slide Number Placeholder 3"/>
          <p:cNvSpPr>
            <a:spLocks noGrp="1"/>
          </p:cNvSpPr>
          <p:nvPr>
            <p:ph type="sldNum" sz="quarter" idx="5"/>
          </p:nvPr>
        </p:nvSpPr>
        <p:spPr/>
        <p:txBody>
          <a:bodyPr/>
          <a:lstStyle/>
          <a:p>
            <a:fld id="{E3A09CDA-E138-F142-94DD-D306966F0D95}" type="slidenum">
              <a:rPr lang="en-US" smtClean="0"/>
              <a:t>10</a:t>
            </a:fld>
            <a:endParaRPr lang="en-US"/>
          </a:p>
        </p:txBody>
      </p:sp>
    </p:spTree>
    <p:extLst>
      <p:ext uri="{BB962C8B-B14F-4D97-AF65-F5344CB8AC3E}">
        <p14:creationId xmlns:p14="http://schemas.microsoft.com/office/powerpoint/2010/main" val="25482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11</a:t>
            </a:fld>
            <a:endParaRPr lang="en-US"/>
          </a:p>
        </p:txBody>
      </p:sp>
    </p:spTree>
    <p:extLst>
      <p:ext uri="{BB962C8B-B14F-4D97-AF65-F5344CB8AC3E}">
        <p14:creationId xmlns:p14="http://schemas.microsoft.com/office/powerpoint/2010/main" val="1424257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13</a:t>
            </a:fld>
            <a:endParaRPr lang="en-US"/>
          </a:p>
        </p:txBody>
      </p:sp>
    </p:spTree>
    <p:extLst>
      <p:ext uri="{BB962C8B-B14F-4D97-AF65-F5344CB8AC3E}">
        <p14:creationId xmlns:p14="http://schemas.microsoft.com/office/powerpoint/2010/main" val="2582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moving one rubber band to the other without cutting either the rubber band or the donut/cup</a:t>
            </a:r>
          </a:p>
        </p:txBody>
      </p:sp>
      <p:sp>
        <p:nvSpPr>
          <p:cNvPr id="4" name="Slide Number Placeholder 3"/>
          <p:cNvSpPr>
            <a:spLocks noGrp="1"/>
          </p:cNvSpPr>
          <p:nvPr>
            <p:ph type="sldNum" sz="quarter" idx="5"/>
          </p:nvPr>
        </p:nvSpPr>
        <p:spPr/>
        <p:txBody>
          <a:bodyPr/>
          <a:lstStyle/>
          <a:p>
            <a:fld id="{E3A09CDA-E138-F142-94DD-D306966F0D95}" type="slidenum">
              <a:rPr lang="en-US" smtClean="0"/>
              <a:t>14</a:t>
            </a:fld>
            <a:endParaRPr lang="en-US"/>
          </a:p>
        </p:txBody>
      </p:sp>
    </p:spTree>
    <p:extLst>
      <p:ext uri="{BB962C8B-B14F-4D97-AF65-F5344CB8AC3E}">
        <p14:creationId xmlns:p14="http://schemas.microsoft.com/office/powerpoint/2010/main" val="171640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confusion is (to a topologist) understandable.</a:t>
            </a:r>
          </a:p>
        </p:txBody>
      </p:sp>
      <p:sp>
        <p:nvSpPr>
          <p:cNvPr id="4" name="Slide Number Placeholder 3"/>
          <p:cNvSpPr>
            <a:spLocks noGrp="1"/>
          </p:cNvSpPr>
          <p:nvPr>
            <p:ph type="sldNum" sz="quarter" idx="5"/>
          </p:nvPr>
        </p:nvSpPr>
        <p:spPr/>
        <p:txBody>
          <a:bodyPr/>
          <a:lstStyle/>
          <a:p>
            <a:fld id="{E3A09CDA-E138-F142-94DD-D306966F0D95}" type="slidenum">
              <a:rPr lang="en-US" smtClean="0"/>
              <a:t>15</a:t>
            </a:fld>
            <a:endParaRPr lang="en-US"/>
          </a:p>
        </p:txBody>
      </p:sp>
    </p:spTree>
    <p:extLst>
      <p:ext uri="{BB962C8B-B14F-4D97-AF65-F5344CB8AC3E}">
        <p14:creationId xmlns:p14="http://schemas.microsoft.com/office/powerpoint/2010/main" val="2746690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features not near the diagonal line:</a:t>
            </a:r>
          </a:p>
          <a:p>
            <a:pPr marL="171450" indent="-171450">
              <a:buFontTx/>
              <a:buChar char="-"/>
            </a:pPr>
            <a:r>
              <a:rPr lang="en-US" dirty="0"/>
              <a:t>The 2 holes in the B, and 1 object.</a:t>
            </a:r>
          </a:p>
          <a:p>
            <a:pPr marL="171450" indent="-171450">
              <a:buFontTx/>
              <a:buChar char="-"/>
            </a:pPr>
            <a:r>
              <a:rPr lang="en-US" dirty="0"/>
              <a:t>Most of the holes are born and die because they are bounded by 3 circles temporarily</a:t>
            </a:r>
          </a:p>
          <a:p>
            <a:pPr marL="171450" indent="-171450">
              <a:buFontTx/>
              <a:buChar char="-"/>
            </a:pPr>
            <a:r>
              <a:rPr lang="en-US" dirty="0"/>
              <a:t>16 of the holes are born at 0 and die at about 3.5 (the original holes)</a:t>
            </a:r>
          </a:p>
          <a:p>
            <a:pPr marL="171450" indent="-171450">
              <a:buFontTx/>
              <a:buChar char="-"/>
            </a:pPr>
            <a:r>
              <a:rPr lang="en-US" dirty="0"/>
              <a:t>Several thousand objects are born at 0 and die immediately; each ”pixel” is its own object.</a:t>
            </a:r>
          </a:p>
          <a:p>
            <a:pPr marL="171450" indent="-171450">
              <a:buFontTx/>
              <a:buChar char="-"/>
            </a:pPr>
            <a:r>
              <a:rPr lang="en-US" dirty="0"/>
              <a:t>16 of the objects are born at 0, and die later; 15 die from 10-20 pixels later, and one continues forever</a:t>
            </a:r>
          </a:p>
          <a:p>
            <a:endParaRPr lang="en-US" dirty="0"/>
          </a:p>
        </p:txBody>
      </p:sp>
      <p:sp>
        <p:nvSpPr>
          <p:cNvPr id="4" name="Slide Number Placeholder 3"/>
          <p:cNvSpPr>
            <a:spLocks noGrp="1"/>
          </p:cNvSpPr>
          <p:nvPr>
            <p:ph type="sldNum" sz="quarter" idx="5"/>
          </p:nvPr>
        </p:nvSpPr>
        <p:spPr/>
        <p:txBody>
          <a:bodyPr/>
          <a:lstStyle/>
          <a:p>
            <a:fld id="{E3A09CDA-E138-F142-94DD-D306966F0D95}" type="slidenum">
              <a:rPr lang="en-US" smtClean="0"/>
              <a:t>19</a:t>
            </a:fld>
            <a:endParaRPr lang="en-US"/>
          </a:p>
        </p:txBody>
      </p:sp>
    </p:spTree>
    <p:extLst>
      <p:ext uri="{BB962C8B-B14F-4D97-AF65-F5344CB8AC3E}">
        <p14:creationId xmlns:p14="http://schemas.microsoft.com/office/powerpoint/2010/main" val="378128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rotation</a:t>
            </a:r>
          </a:p>
        </p:txBody>
      </p:sp>
      <p:sp>
        <p:nvSpPr>
          <p:cNvPr id="4" name="Slide Number Placeholder 3"/>
          <p:cNvSpPr>
            <a:spLocks noGrp="1"/>
          </p:cNvSpPr>
          <p:nvPr>
            <p:ph type="sldNum" sz="quarter" idx="5"/>
          </p:nvPr>
        </p:nvSpPr>
        <p:spPr/>
        <p:txBody>
          <a:bodyPr/>
          <a:lstStyle/>
          <a:p>
            <a:fld id="{E3A09CDA-E138-F142-94DD-D306966F0D95}" type="slidenum">
              <a:rPr lang="en-US" smtClean="0"/>
              <a:t>21</a:t>
            </a:fld>
            <a:endParaRPr lang="en-US"/>
          </a:p>
        </p:txBody>
      </p:sp>
    </p:spTree>
    <p:extLst>
      <p:ext uri="{BB962C8B-B14F-4D97-AF65-F5344CB8AC3E}">
        <p14:creationId xmlns:p14="http://schemas.microsoft.com/office/powerpoint/2010/main" val="20604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F12990-1F4B-924D-9CCA-A63492E8E98F}"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19A9E2-6B2D-574B-B722-F85D02477CA0}"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DF0E00-14BA-1342-A715-D3CC04A7A44B}"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24153-DC23-5347-96D4-38CA2317FC31}"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A2E5AF-9F44-474E-9BF8-DC702F73F042}" type="datetime1">
              <a:rPr lang="en-US" smtClean="0"/>
              <a:t>7/22/20</a:t>
            </a:fld>
            <a:endParaRPr lang="en-US"/>
          </a:p>
        </p:txBody>
      </p:sp>
      <p:sp>
        <p:nvSpPr>
          <p:cNvPr id="5" name="Footer Placeholder 4"/>
          <p:cNvSpPr>
            <a:spLocks noGrp="1"/>
          </p:cNvSpPr>
          <p:nvPr>
            <p:ph type="ftr" sz="quarter" idx="11"/>
          </p:nvPr>
        </p:nvSpPr>
        <p:spPr/>
        <p:txBody>
          <a:bodyPr/>
          <a:lstStyle/>
          <a:p>
            <a:r>
              <a:rPr lang="en-US"/>
              <a:t>Ricca - SCTLPS</a:t>
            </a:r>
          </a:p>
        </p:txBody>
      </p:sp>
      <p:sp>
        <p:nvSpPr>
          <p:cNvPr id="6" name="Slide Number Placeholder 5"/>
          <p:cNvSpPr>
            <a:spLocks noGrp="1"/>
          </p:cNvSpPr>
          <p:nvPr>
            <p:ph type="sldNum" sz="quarter" idx="12"/>
          </p:nvPr>
        </p:nvSpPr>
        <p:spPr/>
        <p:txBody>
          <a:bodyPr/>
          <a:lstStyle/>
          <a:p>
            <a:fld id="{21EF0D87-5ABE-B343-B75D-D45A57E4556A}"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5E3D6F-B2A5-D14C-B59F-4F7A93B1B4C3}"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251B8C-BCCF-3740-A045-F8DB52AFA289}" type="datetime1">
              <a:rPr lang="en-US" smtClean="0"/>
              <a:t>7/22/20</a:t>
            </a:fld>
            <a:endParaRPr lang="en-US"/>
          </a:p>
        </p:txBody>
      </p:sp>
      <p:sp>
        <p:nvSpPr>
          <p:cNvPr id="8" name="Footer Placeholder 7"/>
          <p:cNvSpPr>
            <a:spLocks noGrp="1"/>
          </p:cNvSpPr>
          <p:nvPr>
            <p:ph type="ftr" sz="quarter" idx="11"/>
          </p:nvPr>
        </p:nvSpPr>
        <p:spPr/>
        <p:txBody>
          <a:bodyPr/>
          <a:lstStyle/>
          <a:p>
            <a:r>
              <a:rPr lang="en-US"/>
              <a:t>Ricca - SCTLPS</a:t>
            </a:r>
          </a:p>
        </p:txBody>
      </p:sp>
      <p:sp>
        <p:nvSpPr>
          <p:cNvPr id="9" name="Slide Number Placeholder 8"/>
          <p:cNvSpPr>
            <a:spLocks noGrp="1"/>
          </p:cNvSpPr>
          <p:nvPr>
            <p:ph type="sldNum" sz="quarter" idx="12"/>
          </p:nvPr>
        </p:nvSpPr>
        <p:spPr/>
        <p:txBody>
          <a:bodyPr/>
          <a:lstStyle/>
          <a:p>
            <a:fld id="{21EF0D87-5ABE-B343-B75D-D45A57E4556A}"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040BC62-1F1E-0A42-B022-C411AF8017FD}" type="datetime1">
              <a:rPr lang="en-US" smtClean="0"/>
              <a:t>7/22/20</a:t>
            </a:fld>
            <a:endParaRPr lang="en-US"/>
          </a:p>
        </p:txBody>
      </p:sp>
      <p:sp>
        <p:nvSpPr>
          <p:cNvPr id="4" name="Footer Placeholder 3"/>
          <p:cNvSpPr>
            <a:spLocks noGrp="1"/>
          </p:cNvSpPr>
          <p:nvPr>
            <p:ph type="ftr" sz="quarter" idx="11"/>
          </p:nvPr>
        </p:nvSpPr>
        <p:spPr/>
        <p:txBody>
          <a:bodyPr/>
          <a:lstStyle/>
          <a:p>
            <a:r>
              <a:rPr lang="en-US"/>
              <a:t>Ricca - SCTLPS</a:t>
            </a:r>
          </a:p>
        </p:txBody>
      </p:sp>
      <p:sp>
        <p:nvSpPr>
          <p:cNvPr id="5" name="Slide Number Placeholder 4"/>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A8273C-C474-5E43-8A5B-995F97892482}" type="datetime1">
              <a:rPr lang="en-US" smtClean="0"/>
              <a:t>7/22/20</a:t>
            </a:fld>
            <a:endParaRPr lang="en-US"/>
          </a:p>
        </p:txBody>
      </p:sp>
      <p:sp>
        <p:nvSpPr>
          <p:cNvPr id="3" name="Footer Placeholder 2"/>
          <p:cNvSpPr>
            <a:spLocks noGrp="1"/>
          </p:cNvSpPr>
          <p:nvPr>
            <p:ph type="ftr" sz="quarter" idx="11"/>
          </p:nvPr>
        </p:nvSpPr>
        <p:spPr/>
        <p:txBody>
          <a:bodyPr/>
          <a:lstStyle/>
          <a:p>
            <a:r>
              <a:rPr lang="en-US"/>
              <a:t>Ricca - SCTLPS</a:t>
            </a:r>
          </a:p>
        </p:txBody>
      </p:sp>
      <p:sp>
        <p:nvSpPr>
          <p:cNvPr id="4" name="Slide Number Placeholder 3"/>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781F64-DA40-4F4B-A33D-63212755C981}"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0E6CC-4404-5644-A975-DBC83187EBDC}" type="datetime1">
              <a:rPr lang="en-US" smtClean="0"/>
              <a:t>7/22/20</a:t>
            </a:fld>
            <a:endParaRPr lang="en-US"/>
          </a:p>
        </p:txBody>
      </p:sp>
      <p:sp>
        <p:nvSpPr>
          <p:cNvPr id="6" name="Footer Placeholder 5"/>
          <p:cNvSpPr>
            <a:spLocks noGrp="1"/>
          </p:cNvSpPr>
          <p:nvPr>
            <p:ph type="ftr" sz="quarter" idx="11"/>
          </p:nvPr>
        </p:nvSpPr>
        <p:spPr/>
        <p:txBody>
          <a:bodyPr/>
          <a:lstStyle/>
          <a:p>
            <a:r>
              <a:rPr lang="en-US"/>
              <a:t>Ricca - SCTLPS</a:t>
            </a:r>
          </a:p>
        </p:txBody>
      </p:sp>
      <p:sp>
        <p:nvSpPr>
          <p:cNvPr id="7" name="Slide Number Placeholder 6"/>
          <p:cNvSpPr>
            <a:spLocks noGrp="1"/>
          </p:cNvSpPr>
          <p:nvPr>
            <p:ph type="sldNum" sz="quarter" idx="12"/>
          </p:nvPr>
        </p:nvSpPr>
        <p:spPr/>
        <p:txBody>
          <a:bodyPr/>
          <a:lstStyle/>
          <a:p>
            <a:fld id="{21EF0D87-5ABE-B343-B75D-D45A57E4556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95795"/>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6508408"/>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5949310" y="6534835"/>
            <a:ext cx="3194690" cy="329184"/>
          </a:xfrm>
          <a:prstGeom prst="rect">
            <a:avLst/>
          </a:prstGeom>
        </p:spPr>
        <p:txBody>
          <a:bodyPr vert="horz" lIns="91440" tIns="45720" rIns="91440" bIns="45720" rtlCol="0" anchor="ctr"/>
          <a:lstStyle>
            <a:lvl1pPr algn="r">
              <a:defRPr sz="1200">
                <a:solidFill>
                  <a:srgbClr val="F0CC6C"/>
                </a:solidFill>
              </a:defRPr>
            </a:lvl1pPr>
          </a:lstStyle>
          <a:p>
            <a:fld id="{7ECC8FAA-0E0F-5B43-9421-2FCE0E003E52}" type="datetime1">
              <a:rPr lang="en-US" smtClean="0"/>
              <a:t>7/22/20</a:t>
            </a:fld>
            <a:endParaRPr lang="en-US" dirty="0"/>
          </a:p>
        </p:txBody>
      </p:sp>
      <p:sp>
        <p:nvSpPr>
          <p:cNvPr id="5" name="Footer Placeholder 4"/>
          <p:cNvSpPr>
            <a:spLocks noGrp="1"/>
          </p:cNvSpPr>
          <p:nvPr>
            <p:ph type="ftr" sz="quarter" idx="3"/>
          </p:nvPr>
        </p:nvSpPr>
        <p:spPr>
          <a:xfrm>
            <a:off x="0" y="6512694"/>
            <a:ext cx="3197475" cy="329184"/>
          </a:xfrm>
          <a:prstGeom prst="rect">
            <a:avLst/>
          </a:prstGeom>
        </p:spPr>
        <p:txBody>
          <a:bodyPr vert="horz" lIns="91440" tIns="45720" rIns="91440" bIns="45720" rtlCol="0" anchor="ctr"/>
          <a:lstStyle>
            <a:lvl1pPr algn="l">
              <a:defRPr sz="1200">
                <a:solidFill>
                  <a:srgbClr val="F0CC6C"/>
                </a:solidFill>
              </a:defRPr>
            </a:lvl1pPr>
          </a:lstStyle>
          <a:p>
            <a:r>
              <a:rPr lang="en-US"/>
              <a:t>Ricca - SCTLPS</a:t>
            </a:r>
            <a:endParaRPr lang="en-US" dirty="0"/>
          </a:p>
        </p:txBody>
      </p:sp>
      <p:sp>
        <p:nvSpPr>
          <p:cNvPr id="6" name="Slide Number Placeholder 5"/>
          <p:cNvSpPr>
            <a:spLocks noGrp="1"/>
          </p:cNvSpPr>
          <p:nvPr>
            <p:ph type="sldNum" sz="quarter" idx="4"/>
          </p:nvPr>
        </p:nvSpPr>
        <p:spPr>
          <a:xfrm>
            <a:off x="4010307" y="6528816"/>
            <a:ext cx="1066800" cy="329184"/>
          </a:xfrm>
          <a:prstGeom prst="rect">
            <a:avLst/>
          </a:prstGeom>
        </p:spPr>
        <p:txBody>
          <a:bodyPr vert="horz" lIns="91440" tIns="45720" rIns="91440" bIns="45720" rtlCol="0" anchor="ctr"/>
          <a:lstStyle>
            <a:lvl1pPr algn="ctr">
              <a:defRPr sz="1400" b="1">
                <a:solidFill>
                  <a:srgbClr val="F0CC6C"/>
                </a:solidFill>
              </a:defRPr>
            </a:lvl1pPr>
          </a:lstStyle>
          <a:p>
            <a:fld id="{21EF0D87-5ABE-B343-B75D-D45A57E4556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phy.com/gifs/YoKTFz5f88dagfRDfO"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it.ly/SCTPLS-TD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TDA%20Workshop.R"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SCTPLS-TDA" TargetMode="External"/><Relationship Id="rId2" Type="http://schemas.openxmlformats.org/officeDocument/2006/relationships/hyperlink" Target="mailto:bricca@sjfc.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8132-CFFA-7249-B3C7-D7644993114A}"/>
              </a:ext>
            </a:extLst>
          </p:cNvPr>
          <p:cNvSpPr>
            <a:spLocks noGrp="1"/>
          </p:cNvSpPr>
          <p:nvPr>
            <p:ph type="ctrTitle"/>
          </p:nvPr>
        </p:nvSpPr>
        <p:spPr>
          <a:xfrm>
            <a:off x="685800" y="674914"/>
            <a:ext cx="7848600" cy="2623911"/>
          </a:xfrm>
        </p:spPr>
        <p:txBody>
          <a:bodyPr/>
          <a:lstStyle/>
          <a:p>
            <a:r>
              <a:rPr lang="en-US" dirty="0"/>
              <a:t>Introduction to Topological data analysis (TDA)</a:t>
            </a:r>
          </a:p>
        </p:txBody>
      </p:sp>
      <p:sp>
        <p:nvSpPr>
          <p:cNvPr id="3" name="Subtitle 2">
            <a:extLst>
              <a:ext uri="{FF2B5EF4-FFF2-40B4-BE49-F238E27FC236}">
                <a16:creationId xmlns:a16="http://schemas.microsoft.com/office/drawing/2014/main" id="{10BAC02D-02AF-1D4A-A194-981B1745D70A}"/>
              </a:ext>
            </a:extLst>
          </p:cNvPr>
          <p:cNvSpPr>
            <a:spLocks noGrp="1"/>
          </p:cNvSpPr>
          <p:nvPr>
            <p:ph type="subTitle" idx="1"/>
          </p:nvPr>
        </p:nvSpPr>
        <p:spPr>
          <a:xfrm>
            <a:off x="685800" y="3505199"/>
            <a:ext cx="7848600" cy="2861733"/>
          </a:xfrm>
        </p:spPr>
        <p:txBody>
          <a:bodyPr>
            <a:normAutofit/>
          </a:bodyPr>
          <a:lstStyle/>
          <a:p>
            <a:r>
              <a:rPr lang="en-US" sz="2800" dirty="0"/>
              <a:t>Barney Ricca</a:t>
            </a:r>
          </a:p>
          <a:p>
            <a:r>
              <a:rPr lang="en-US" sz="2800" dirty="0"/>
              <a:t>SCTPLS 2020 Conference</a:t>
            </a:r>
          </a:p>
          <a:p>
            <a:endParaRPr lang="en-US" dirty="0"/>
          </a:p>
          <a:p>
            <a:pPr algn="ctr"/>
            <a:r>
              <a:rPr lang="en-US" i="1" dirty="0"/>
              <a:t>A topologist is someone who eats his coffee cup and drinks from his donut.</a:t>
            </a:r>
            <a:endParaRPr lang="en-US" dirty="0"/>
          </a:p>
          <a:p>
            <a:pPr algn="r"/>
            <a:r>
              <a:rPr lang="en-US" dirty="0"/>
              <a:t>- Old topology “joke”</a:t>
            </a:r>
          </a:p>
          <a:p>
            <a:endParaRPr lang="en-US" dirty="0"/>
          </a:p>
        </p:txBody>
      </p:sp>
    </p:spTree>
    <p:extLst>
      <p:ext uri="{BB962C8B-B14F-4D97-AF65-F5344CB8AC3E}">
        <p14:creationId xmlns:p14="http://schemas.microsoft.com/office/powerpoint/2010/main" val="227686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8E86-4D8C-394F-ABB5-46C3A1B6A1C5}"/>
              </a:ext>
            </a:extLst>
          </p:cNvPr>
          <p:cNvSpPr>
            <a:spLocks noGrp="1"/>
          </p:cNvSpPr>
          <p:nvPr>
            <p:ph type="title"/>
          </p:nvPr>
        </p:nvSpPr>
        <p:spPr/>
        <p:txBody>
          <a:bodyPr/>
          <a:lstStyle/>
          <a:p>
            <a:r>
              <a:rPr lang="en-US" dirty="0"/>
              <a:t>Three important concepts</a:t>
            </a:r>
          </a:p>
        </p:txBody>
      </p:sp>
      <p:sp>
        <p:nvSpPr>
          <p:cNvPr id="3" name="Content Placeholder 2">
            <a:extLst>
              <a:ext uri="{FF2B5EF4-FFF2-40B4-BE49-F238E27FC236}">
                <a16:creationId xmlns:a16="http://schemas.microsoft.com/office/drawing/2014/main" id="{3417C6A8-3036-BF45-A923-E7F4558CA011}"/>
              </a:ext>
            </a:extLst>
          </p:cNvPr>
          <p:cNvSpPr>
            <a:spLocks noGrp="1"/>
          </p:cNvSpPr>
          <p:nvPr>
            <p:ph idx="1"/>
          </p:nvPr>
        </p:nvSpPr>
        <p:spPr>
          <a:xfrm>
            <a:off x="457200" y="1378424"/>
            <a:ext cx="8229600" cy="5098576"/>
          </a:xfrm>
        </p:spPr>
        <p:txBody>
          <a:bodyPr/>
          <a:lstStyle/>
          <a:p>
            <a:r>
              <a:rPr lang="en-US" dirty="0" err="1"/>
              <a:t>Betti</a:t>
            </a:r>
            <a:r>
              <a:rPr lang="en-US" dirty="0"/>
              <a:t> numbers</a:t>
            </a:r>
          </a:p>
          <a:p>
            <a:pPr lvl="1"/>
            <a:r>
              <a:rPr lang="en-US" dirty="0"/>
              <a:t>Coverings</a:t>
            </a:r>
          </a:p>
          <a:p>
            <a:r>
              <a:rPr lang="en-US" dirty="0"/>
              <a:t>Level sets*</a:t>
            </a:r>
          </a:p>
          <a:p>
            <a:pPr lvl="1"/>
            <a:r>
              <a:rPr lang="en-US" dirty="0"/>
              <a:t>Identifying features &amp; regions</a:t>
            </a:r>
          </a:p>
          <a:p>
            <a:r>
              <a:rPr lang="en-US" dirty="0"/>
              <a:t>Persistence: How to use the previous two with data</a:t>
            </a:r>
          </a:p>
          <a:p>
            <a:pPr lvl="1"/>
            <a:r>
              <a:rPr lang="en-US" dirty="0"/>
              <a:t>Persistence Diagrams</a:t>
            </a:r>
          </a:p>
          <a:p>
            <a:pPr lvl="2"/>
            <a:r>
              <a:rPr lang="en-US" dirty="0"/>
              <a:t>The workhorse</a:t>
            </a:r>
          </a:p>
          <a:p>
            <a:pPr lvl="2"/>
            <a:r>
              <a:rPr lang="en-US" dirty="0"/>
              <a:t>Bottleneck distances</a:t>
            </a:r>
          </a:p>
          <a:p>
            <a:pPr lvl="1"/>
            <a:r>
              <a:rPr lang="en-US" dirty="0"/>
              <a:t>Persistence landscapes</a:t>
            </a:r>
          </a:p>
          <a:p>
            <a:pPr lvl="2"/>
            <a:r>
              <a:rPr lang="en-US" dirty="0"/>
              <a:t>And RQA on persistence landscapes (Zhang, et al., 2020)</a:t>
            </a:r>
          </a:p>
        </p:txBody>
      </p:sp>
      <p:sp>
        <p:nvSpPr>
          <p:cNvPr id="4" name="Footer Placeholder 3">
            <a:extLst>
              <a:ext uri="{FF2B5EF4-FFF2-40B4-BE49-F238E27FC236}">
                <a16:creationId xmlns:a16="http://schemas.microsoft.com/office/drawing/2014/main" id="{3D49C0E4-7998-4041-BBBB-065A4666B887}"/>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1C441F-8ABE-CE4B-8F0A-C169E0732090}"/>
              </a:ext>
            </a:extLst>
          </p:cNvPr>
          <p:cNvSpPr>
            <a:spLocks noGrp="1"/>
          </p:cNvSpPr>
          <p:nvPr>
            <p:ph type="sldNum" sz="quarter" idx="12"/>
          </p:nvPr>
        </p:nvSpPr>
        <p:spPr/>
        <p:txBody>
          <a:bodyPr/>
          <a:lstStyle/>
          <a:p>
            <a:fld id="{21EF0D87-5ABE-B343-B75D-D45A57E4556A}" type="slidenum">
              <a:rPr lang="en-US" sz="1600" smtClean="0"/>
              <a:t>10</a:t>
            </a:fld>
            <a:endParaRPr lang="en-US" sz="1600" dirty="0"/>
          </a:p>
        </p:txBody>
      </p:sp>
    </p:spTree>
    <p:extLst>
      <p:ext uri="{BB962C8B-B14F-4D97-AF65-F5344CB8AC3E}">
        <p14:creationId xmlns:p14="http://schemas.microsoft.com/office/powerpoint/2010/main" val="92139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6976-E3CF-C548-B695-C663BA5E4C44}"/>
              </a:ext>
            </a:extLst>
          </p:cNvPr>
          <p:cNvSpPr>
            <a:spLocks noGrp="1"/>
          </p:cNvSpPr>
          <p:nvPr>
            <p:ph type="title"/>
          </p:nvPr>
        </p:nvSpPr>
        <p:spPr/>
        <p:txBody>
          <a:bodyPr/>
          <a:lstStyle/>
          <a:p>
            <a:r>
              <a:rPr lang="en-US" dirty="0" err="1"/>
              <a:t>Betti</a:t>
            </a:r>
            <a:r>
              <a:rPr lang="en-US" dirty="0"/>
              <a:t> numbers</a:t>
            </a:r>
          </a:p>
        </p:txBody>
      </p:sp>
      <p:sp>
        <p:nvSpPr>
          <p:cNvPr id="3" name="Content Placeholder 2">
            <a:extLst>
              <a:ext uri="{FF2B5EF4-FFF2-40B4-BE49-F238E27FC236}">
                <a16:creationId xmlns:a16="http://schemas.microsoft.com/office/drawing/2014/main" id="{DB6EFF5B-08FC-D54A-8650-D76A20DFFFE2}"/>
              </a:ext>
            </a:extLst>
          </p:cNvPr>
          <p:cNvSpPr>
            <a:spLocks noGrp="1"/>
          </p:cNvSpPr>
          <p:nvPr>
            <p:ph idx="1"/>
          </p:nvPr>
        </p:nvSpPr>
        <p:spPr/>
        <p:txBody>
          <a:bodyPr/>
          <a:lstStyle/>
          <a:p>
            <a:r>
              <a:rPr lang="en-US" dirty="0"/>
              <a:t>Give the number of different types of features that an object possesses</a:t>
            </a:r>
          </a:p>
          <a:p>
            <a:r>
              <a:rPr lang="en-US" dirty="0"/>
              <a:t>Features: Objects and holes</a:t>
            </a:r>
          </a:p>
          <a:p>
            <a:pPr lvl="1"/>
            <a:r>
              <a:rPr lang="en-US" dirty="0"/>
              <a:t>Objects (0-d holes) – </a:t>
            </a:r>
            <a:r>
              <a:rPr lang="en-US" dirty="0">
                <a:latin typeface="Symbol" pitchFamily="2" charset="2"/>
              </a:rPr>
              <a:t>b</a:t>
            </a:r>
            <a:r>
              <a:rPr lang="en-US" baseline="-25000" dirty="0"/>
              <a:t>0</a:t>
            </a:r>
          </a:p>
          <a:p>
            <a:pPr lvl="1"/>
            <a:r>
              <a:rPr lang="en-US" dirty="0"/>
              <a:t>Circles (1-d holes) – </a:t>
            </a:r>
            <a:r>
              <a:rPr lang="en-US" dirty="0">
                <a:latin typeface="Symbol" pitchFamily="2" charset="2"/>
              </a:rPr>
              <a:t>b</a:t>
            </a:r>
            <a:r>
              <a:rPr lang="en-US" baseline="-25000" dirty="0">
                <a:latin typeface="Symbol" pitchFamily="2" charset="2"/>
              </a:rPr>
              <a:t>1</a:t>
            </a:r>
            <a:endParaRPr lang="en-US" dirty="0"/>
          </a:p>
          <a:p>
            <a:pPr lvl="1"/>
            <a:r>
              <a:rPr lang="en-US" dirty="0"/>
              <a:t>Balloons (2-d holes) – </a:t>
            </a:r>
            <a:r>
              <a:rPr lang="en-US" dirty="0">
                <a:latin typeface="Symbol" pitchFamily="2" charset="2"/>
              </a:rPr>
              <a:t>b</a:t>
            </a:r>
            <a:r>
              <a:rPr lang="en-US" baseline="-25000" dirty="0">
                <a:latin typeface="Symbol" pitchFamily="2" charset="2"/>
              </a:rPr>
              <a:t>2</a:t>
            </a:r>
            <a:endParaRPr lang="en-US" dirty="0"/>
          </a:p>
          <a:p>
            <a:pPr lvl="1"/>
            <a:r>
              <a:rPr lang="en-US" dirty="0"/>
              <a:t>and more, in higher dimensions</a:t>
            </a:r>
          </a:p>
          <a:p>
            <a:pPr lvl="2"/>
            <a:r>
              <a:rPr lang="en-US" dirty="0"/>
              <a:t>Embedding</a:t>
            </a:r>
          </a:p>
          <a:p>
            <a:r>
              <a:rPr lang="en-US" dirty="0"/>
              <a:t>An example may help</a:t>
            </a:r>
          </a:p>
        </p:txBody>
      </p:sp>
      <p:sp>
        <p:nvSpPr>
          <p:cNvPr id="4" name="Footer Placeholder 3">
            <a:extLst>
              <a:ext uri="{FF2B5EF4-FFF2-40B4-BE49-F238E27FC236}">
                <a16:creationId xmlns:a16="http://schemas.microsoft.com/office/drawing/2014/main" id="{E4A7610B-3C4A-CE4F-A1F9-3C218ECF093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A4B1B6F-0C23-6640-8E62-53D82C041454}"/>
              </a:ext>
            </a:extLst>
          </p:cNvPr>
          <p:cNvSpPr>
            <a:spLocks noGrp="1"/>
          </p:cNvSpPr>
          <p:nvPr>
            <p:ph type="sldNum" sz="quarter" idx="12"/>
          </p:nvPr>
        </p:nvSpPr>
        <p:spPr/>
        <p:txBody>
          <a:bodyPr/>
          <a:lstStyle/>
          <a:p>
            <a:fld id="{21EF0D87-5ABE-B343-B75D-D45A57E4556A}" type="slidenum">
              <a:rPr lang="en-US" sz="1600" smtClean="0"/>
              <a:t>11</a:t>
            </a:fld>
            <a:endParaRPr lang="en-US" dirty="0"/>
          </a:p>
        </p:txBody>
      </p:sp>
    </p:spTree>
    <p:extLst>
      <p:ext uri="{BB962C8B-B14F-4D97-AF65-F5344CB8AC3E}">
        <p14:creationId xmlns:p14="http://schemas.microsoft.com/office/powerpoint/2010/main" val="108508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marL="0" indent="0">
              <a:buNone/>
            </a:pPr>
            <a:endParaRPr lang="en-US" dirty="0"/>
          </a:p>
        </p:txBody>
      </p:sp>
      <p:sp>
        <p:nvSpPr>
          <p:cNvPr id="4" name="Footer Placeholder 3">
            <a:extLst>
              <a:ext uri="{FF2B5EF4-FFF2-40B4-BE49-F238E27FC236}">
                <a16:creationId xmlns:a16="http://schemas.microsoft.com/office/drawing/2014/main" id="{369A6301-C9DD-704F-B49D-C5F4BDDBB89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D20BBBFA-9DF3-8644-B1E6-3EF53D7A1829}"/>
              </a:ext>
            </a:extLst>
          </p:cNvPr>
          <p:cNvSpPr>
            <a:spLocks noGrp="1"/>
          </p:cNvSpPr>
          <p:nvPr>
            <p:ph type="sldNum" sz="quarter" idx="12"/>
          </p:nvPr>
        </p:nvSpPr>
        <p:spPr/>
        <p:txBody>
          <a:bodyPr/>
          <a:lstStyle/>
          <a:p>
            <a:fld id="{21EF0D87-5ABE-B343-B75D-D45A57E4556A}" type="slidenum">
              <a:rPr lang="en-US" sz="1600" smtClean="0"/>
              <a:t>12</a:t>
            </a:fld>
            <a:endParaRPr lang="en-US" dirty="0"/>
          </a:p>
        </p:txBody>
      </p:sp>
      <p:pic>
        <p:nvPicPr>
          <p:cNvPr id="7" name="Picture 6" descr="A doughnut sitting next to a donut&#10;&#10;Description automatically generated">
            <a:extLst>
              <a:ext uri="{FF2B5EF4-FFF2-40B4-BE49-F238E27FC236}">
                <a16:creationId xmlns:a16="http://schemas.microsoft.com/office/drawing/2014/main" id="{65897096-ED66-BF40-8B81-5F63ED545DE3}"/>
              </a:ext>
            </a:extLst>
          </p:cNvPr>
          <p:cNvPicPr>
            <a:picLocks noChangeAspect="1"/>
          </p:cNvPicPr>
          <p:nvPr/>
        </p:nvPicPr>
        <p:blipFill rotWithShape="1">
          <a:blip r:embed="rId2"/>
          <a:srcRect l="23256" t="5217" r="13604" b="-1"/>
          <a:stretch/>
        </p:blipFill>
        <p:spPr>
          <a:xfrm rot="5400000">
            <a:off x="892766" y="2648210"/>
            <a:ext cx="2433921" cy="2740275"/>
          </a:xfrm>
          <a:prstGeom prst="rect">
            <a:avLst/>
          </a:prstGeom>
        </p:spPr>
      </p:pic>
      <p:pic>
        <p:nvPicPr>
          <p:cNvPr id="9" name="Picture 8" descr="A picture containing appliance, indoor, sitting, small&#10;&#10;Description automatically generated">
            <a:extLst>
              <a:ext uri="{FF2B5EF4-FFF2-40B4-BE49-F238E27FC236}">
                <a16:creationId xmlns:a16="http://schemas.microsoft.com/office/drawing/2014/main" id="{E9F5D587-5143-9E40-B0DA-02CFE37E475A}"/>
              </a:ext>
            </a:extLst>
          </p:cNvPr>
          <p:cNvPicPr>
            <a:picLocks noChangeAspect="1"/>
          </p:cNvPicPr>
          <p:nvPr/>
        </p:nvPicPr>
        <p:blipFill rotWithShape="1">
          <a:blip r:embed="rId3"/>
          <a:srcRect l="19793" t="3776" r="9802"/>
          <a:stretch/>
        </p:blipFill>
        <p:spPr>
          <a:xfrm rot="5400000">
            <a:off x="5113909" y="2281062"/>
            <a:ext cx="2939936" cy="3013540"/>
          </a:xfrm>
          <a:prstGeom prst="rect">
            <a:avLst/>
          </a:prstGeom>
        </p:spPr>
      </p:pic>
    </p:spTree>
    <p:extLst>
      <p:ext uri="{BB962C8B-B14F-4D97-AF65-F5344CB8AC3E}">
        <p14:creationId xmlns:p14="http://schemas.microsoft.com/office/powerpoint/2010/main" val="425583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13</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892271" y="2917585"/>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4657307" y="2110619"/>
            <a:ext cx="3130364" cy="3300979"/>
          </a:xfrm>
          <a:prstGeom prst="rect">
            <a:avLst/>
          </a:prstGeom>
        </p:spPr>
      </p:pic>
    </p:spTree>
    <p:extLst>
      <p:ext uri="{BB962C8B-B14F-4D97-AF65-F5344CB8AC3E}">
        <p14:creationId xmlns:p14="http://schemas.microsoft.com/office/powerpoint/2010/main" val="3129903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 will surround them</a:t>
            </a:r>
          </a:p>
          <a:p>
            <a:pPr marL="0" indent="0">
              <a:buNone/>
            </a:pPr>
            <a:endParaRPr lang="en-US" dirty="0"/>
          </a:p>
        </p:txBody>
      </p:sp>
      <p:sp>
        <p:nvSpPr>
          <p:cNvPr id="4" name="Footer Placeholder 3">
            <a:extLst>
              <a:ext uri="{FF2B5EF4-FFF2-40B4-BE49-F238E27FC236}">
                <a16:creationId xmlns:a16="http://schemas.microsoft.com/office/drawing/2014/main" id="{B42E9C4B-39AC-EE42-A6EA-7088C57DA68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79B8D4F9-13BE-8542-906A-09114C3E8B49}"/>
              </a:ext>
            </a:extLst>
          </p:cNvPr>
          <p:cNvSpPr>
            <a:spLocks noGrp="1"/>
          </p:cNvSpPr>
          <p:nvPr>
            <p:ph type="sldNum" sz="quarter" idx="12"/>
          </p:nvPr>
        </p:nvSpPr>
        <p:spPr/>
        <p:txBody>
          <a:bodyPr/>
          <a:lstStyle/>
          <a:p>
            <a:fld id="{21EF0D87-5ABE-B343-B75D-D45A57E4556A}" type="slidenum">
              <a:rPr lang="en-US" sz="1600" smtClean="0"/>
              <a:t>14</a:t>
            </a:fld>
            <a:endParaRPr lang="en-US" sz="1600" dirty="0"/>
          </a:p>
        </p:txBody>
      </p:sp>
      <p:pic>
        <p:nvPicPr>
          <p:cNvPr id="7" name="Picture 6" descr="A picture containing indoor, sitting, table, doughnut&#10;&#10;Description automatically generated">
            <a:extLst>
              <a:ext uri="{FF2B5EF4-FFF2-40B4-BE49-F238E27FC236}">
                <a16:creationId xmlns:a16="http://schemas.microsoft.com/office/drawing/2014/main" id="{64400968-8774-3E4B-868F-BE9CA76661AA}"/>
              </a:ext>
            </a:extLst>
          </p:cNvPr>
          <p:cNvPicPr>
            <a:picLocks noChangeAspect="1"/>
          </p:cNvPicPr>
          <p:nvPr/>
        </p:nvPicPr>
        <p:blipFill rotWithShape="1">
          <a:blip r:embed="rId3"/>
          <a:srcRect l="22850" t="9952" r="12653"/>
          <a:stretch/>
        </p:blipFill>
        <p:spPr>
          <a:xfrm rot="5400000">
            <a:off x="788770" y="3373531"/>
            <a:ext cx="2353236" cy="2464174"/>
          </a:xfrm>
          <a:prstGeom prst="rect">
            <a:avLst/>
          </a:prstGeom>
        </p:spPr>
      </p:pic>
      <p:pic>
        <p:nvPicPr>
          <p:cNvPr id="9" name="Picture 8" descr="A picture containing indoor, sitting, small, brown&#10;&#10;Description automatically generated">
            <a:extLst>
              <a:ext uri="{FF2B5EF4-FFF2-40B4-BE49-F238E27FC236}">
                <a16:creationId xmlns:a16="http://schemas.microsoft.com/office/drawing/2014/main" id="{010AC365-08FC-2B40-A64B-9527C081210F}"/>
              </a:ext>
            </a:extLst>
          </p:cNvPr>
          <p:cNvPicPr>
            <a:picLocks noChangeAspect="1"/>
          </p:cNvPicPr>
          <p:nvPr/>
        </p:nvPicPr>
        <p:blipFill rotWithShape="1">
          <a:blip r:embed="rId4"/>
          <a:srcRect l="20916" r="7961"/>
          <a:stretch/>
        </p:blipFill>
        <p:spPr>
          <a:xfrm rot="5400000">
            <a:off x="5060718" y="2580012"/>
            <a:ext cx="3130364" cy="3300979"/>
          </a:xfrm>
          <a:prstGeom prst="rect">
            <a:avLst/>
          </a:prstGeom>
        </p:spPr>
      </p:pic>
    </p:spTree>
    <p:extLst>
      <p:ext uri="{BB962C8B-B14F-4D97-AF65-F5344CB8AC3E}">
        <p14:creationId xmlns:p14="http://schemas.microsoft.com/office/powerpoint/2010/main" val="182692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B5E4-E725-FC4D-8327-08B3AA653132}"/>
              </a:ext>
            </a:extLst>
          </p:cNvPr>
          <p:cNvSpPr>
            <a:spLocks noGrp="1"/>
          </p:cNvSpPr>
          <p:nvPr>
            <p:ph type="title"/>
          </p:nvPr>
        </p:nvSpPr>
        <p:spPr/>
        <p:txBody>
          <a:bodyPr>
            <a:normAutofit/>
          </a:bodyPr>
          <a:lstStyle/>
          <a:p>
            <a:r>
              <a:rPr lang="en-US" dirty="0"/>
              <a:t>A donut and a coffee cup</a:t>
            </a:r>
          </a:p>
        </p:txBody>
      </p:sp>
      <p:sp>
        <p:nvSpPr>
          <p:cNvPr id="3" name="Content Placeholder 2">
            <a:extLst>
              <a:ext uri="{FF2B5EF4-FFF2-40B4-BE49-F238E27FC236}">
                <a16:creationId xmlns:a16="http://schemas.microsoft.com/office/drawing/2014/main" id="{A2097E3C-F296-6348-966E-869A3269DDA2}"/>
              </a:ext>
            </a:extLst>
          </p:cNvPr>
          <p:cNvSpPr>
            <a:spLocks noGrp="1"/>
          </p:cNvSpPr>
          <p:nvPr>
            <p:ph idx="1"/>
          </p:nvPr>
        </p:nvSpPr>
        <p:spPr/>
        <p:txBody>
          <a:bodyPr/>
          <a:lstStyle/>
          <a:p>
            <a:r>
              <a:rPr lang="en-US" dirty="0"/>
              <a:t>Each of these is:</a:t>
            </a:r>
          </a:p>
          <a:p>
            <a:pPr lvl="1"/>
            <a:r>
              <a:rPr lang="en-US" dirty="0"/>
              <a:t>1 object</a:t>
            </a:r>
          </a:p>
          <a:p>
            <a:pPr lvl="1"/>
            <a:r>
              <a:rPr lang="en-US" dirty="0"/>
              <a:t>2 different circles</a:t>
            </a:r>
          </a:p>
          <a:p>
            <a:pPr lvl="1"/>
            <a:r>
              <a:rPr lang="en-US" dirty="0"/>
              <a:t>1 balloon</a:t>
            </a:r>
          </a:p>
          <a:p>
            <a:r>
              <a:rPr lang="en-US" dirty="0"/>
              <a:t>Therefore, they are the same (topologically)!</a:t>
            </a:r>
          </a:p>
          <a:p>
            <a:endParaRPr lang="en-US" dirty="0"/>
          </a:p>
        </p:txBody>
      </p:sp>
      <p:sp>
        <p:nvSpPr>
          <p:cNvPr id="4" name="Footer Placeholder 3">
            <a:extLst>
              <a:ext uri="{FF2B5EF4-FFF2-40B4-BE49-F238E27FC236}">
                <a16:creationId xmlns:a16="http://schemas.microsoft.com/office/drawing/2014/main" id="{6D0D5B33-0B89-DC4B-A17E-579FD27FC080}"/>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5D75CB3-53CD-CA4C-B447-A53918D9F1BF}"/>
              </a:ext>
            </a:extLst>
          </p:cNvPr>
          <p:cNvSpPr>
            <a:spLocks noGrp="1"/>
          </p:cNvSpPr>
          <p:nvPr>
            <p:ph type="sldNum" sz="quarter" idx="12"/>
          </p:nvPr>
        </p:nvSpPr>
        <p:spPr/>
        <p:txBody>
          <a:bodyPr/>
          <a:lstStyle/>
          <a:p>
            <a:fld id="{21EF0D87-5ABE-B343-B75D-D45A57E4556A}" type="slidenum">
              <a:rPr lang="en-US" sz="1600" smtClean="0"/>
              <a:t>15</a:t>
            </a:fld>
            <a:endParaRPr lang="en-US" dirty="0"/>
          </a:p>
        </p:txBody>
      </p:sp>
    </p:spTree>
    <p:extLst>
      <p:ext uri="{BB962C8B-B14F-4D97-AF65-F5344CB8AC3E}">
        <p14:creationId xmlns:p14="http://schemas.microsoft.com/office/powerpoint/2010/main" val="408992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5634-21C3-4F44-A0A1-05317D395D9F}"/>
              </a:ext>
            </a:extLst>
          </p:cNvPr>
          <p:cNvSpPr>
            <a:spLocks noGrp="1"/>
          </p:cNvSpPr>
          <p:nvPr>
            <p:ph type="title"/>
          </p:nvPr>
        </p:nvSpPr>
        <p:spPr/>
        <p:txBody>
          <a:bodyPr>
            <a:normAutofit/>
          </a:bodyPr>
          <a:lstStyle/>
          <a:p>
            <a:r>
              <a:rPr lang="en-US" dirty="0" err="1"/>
              <a:t>Betti</a:t>
            </a:r>
            <a:r>
              <a:rPr lang="en-US" dirty="0"/>
              <a:t> Example</a:t>
            </a:r>
          </a:p>
        </p:txBody>
      </p:sp>
      <p:sp>
        <p:nvSpPr>
          <p:cNvPr id="3" name="Content Placeholder 2">
            <a:extLst>
              <a:ext uri="{FF2B5EF4-FFF2-40B4-BE49-F238E27FC236}">
                <a16:creationId xmlns:a16="http://schemas.microsoft.com/office/drawing/2014/main" id="{83CB3B68-7A23-F040-A62B-A840E7083ABB}"/>
              </a:ext>
            </a:extLst>
          </p:cNvPr>
          <p:cNvSpPr>
            <a:spLocks noGrp="1"/>
          </p:cNvSpPr>
          <p:nvPr>
            <p:ph idx="1"/>
          </p:nvPr>
        </p:nvSpPr>
        <p:spPr/>
        <p:txBody>
          <a:bodyPr/>
          <a:lstStyle/>
          <a:p>
            <a:r>
              <a:rPr lang="en-US" dirty="0"/>
              <a:t>16 “A”s in 1 “B” shape</a:t>
            </a:r>
          </a:p>
          <a:p>
            <a:pPr lvl="1"/>
            <a:r>
              <a:rPr lang="en-US" dirty="0"/>
              <a:t>Initially, </a:t>
            </a:r>
            <a:r>
              <a:rPr lang="en-US" dirty="0">
                <a:latin typeface="Symbol" pitchFamily="2" charset="2"/>
              </a:rPr>
              <a:t>b</a:t>
            </a:r>
            <a:r>
              <a:rPr lang="en-US" baseline="-25000" dirty="0">
                <a:latin typeface="Symbol" pitchFamily="2" charset="2"/>
              </a:rPr>
              <a:t>0 </a:t>
            </a:r>
            <a:r>
              <a:rPr lang="en-US" dirty="0"/>
              <a:t>= 16, and </a:t>
            </a:r>
            <a:r>
              <a:rPr lang="en-US" dirty="0">
                <a:latin typeface="Symbol" pitchFamily="2" charset="2"/>
              </a:rPr>
              <a:t>b</a:t>
            </a:r>
            <a:r>
              <a:rPr lang="en-US" baseline="-25000" dirty="0">
                <a:latin typeface="Symbol" pitchFamily="2" charset="2"/>
              </a:rPr>
              <a:t>1</a:t>
            </a:r>
            <a:r>
              <a:rPr lang="en-US" dirty="0"/>
              <a:t> = 16</a:t>
            </a:r>
          </a:p>
          <a:p>
            <a:r>
              <a:rPr lang="en-US" dirty="0"/>
              <a:t>Then, we look at the coverings</a:t>
            </a:r>
          </a:p>
          <a:p>
            <a:pPr lvl="1"/>
            <a:r>
              <a:rPr lang="en-US" dirty="0"/>
              <a:t>Cover each data point (e.g., each pixel) with a ball of a small radius</a:t>
            </a:r>
          </a:p>
          <a:p>
            <a:pPr lvl="2"/>
            <a:r>
              <a:rPr lang="en-US" dirty="0"/>
              <a:t>Start with radius = 0</a:t>
            </a:r>
          </a:p>
          <a:p>
            <a:pPr lvl="1"/>
            <a:r>
              <a:rPr lang="en-US" dirty="0"/>
              <a:t>Radii change, and as they do, so do the number of objects and holes!</a:t>
            </a:r>
          </a:p>
          <a:p>
            <a:r>
              <a:rPr lang="en-US" dirty="0">
                <a:hlinkClick r:id="rId2"/>
              </a:rPr>
              <a:t>Let’s look </a:t>
            </a:r>
            <a:r>
              <a:rPr lang="en-US" dirty="0"/>
              <a:t>at how each of the various “features” comes into existence (i.e., is born) or goes away (i.e., dies) as the radius of the balls increases</a:t>
            </a:r>
          </a:p>
        </p:txBody>
      </p:sp>
      <p:sp>
        <p:nvSpPr>
          <p:cNvPr id="4" name="Footer Placeholder 3">
            <a:extLst>
              <a:ext uri="{FF2B5EF4-FFF2-40B4-BE49-F238E27FC236}">
                <a16:creationId xmlns:a16="http://schemas.microsoft.com/office/drawing/2014/main" id="{2C241056-7688-1A4E-A99A-0B7C84D2F9B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611EBED-0466-3344-8702-7A4A9FDA4315}"/>
              </a:ext>
            </a:extLst>
          </p:cNvPr>
          <p:cNvSpPr>
            <a:spLocks noGrp="1"/>
          </p:cNvSpPr>
          <p:nvPr>
            <p:ph type="sldNum" sz="quarter" idx="12"/>
          </p:nvPr>
        </p:nvSpPr>
        <p:spPr/>
        <p:txBody>
          <a:bodyPr/>
          <a:lstStyle/>
          <a:p>
            <a:fld id="{21EF0D87-5ABE-B343-B75D-D45A57E4556A}" type="slidenum">
              <a:rPr lang="en-US" sz="1600" smtClean="0"/>
              <a:t>16</a:t>
            </a:fld>
            <a:endParaRPr lang="en-US" sz="1600" dirty="0"/>
          </a:p>
        </p:txBody>
      </p:sp>
    </p:spTree>
    <p:extLst>
      <p:ext uri="{BB962C8B-B14F-4D97-AF65-F5344CB8AC3E}">
        <p14:creationId xmlns:p14="http://schemas.microsoft.com/office/powerpoint/2010/main" val="202138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86DE-EDA0-9649-B78E-E0B399DD8D29}"/>
              </a:ext>
            </a:extLst>
          </p:cNvPr>
          <p:cNvSpPr>
            <a:spLocks noGrp="1"/>
          </p:cNvSpPr>
          <p:nvPr>
            <p:ph type="title"/>
          </p:nvPr>
        </p:nvSpPr>
        <p:spPr/>
        <p:txBody>
          <a:bodyPr/>
          <a:lstStyle/>
          <a:p>
            <a:r>
              <a:rPr lang="en-US" dirty="0"/>
              <a:t>Persistent homology</a:t>
            </a:r>
          </a:p>
        </p:txBody>
      </p:sp>
      <p:sp>
        <p:nvSpPr>
          <p:cNvPr id="3" name="Content Placeholder 2">
            <a:extLst>
              <a:ext uri="{FF2B5EF4-FFF2-40B4-BE49-F238E27FC236}">
                <a16:creationId xmlns:a16="http://schemas.microsoft.com/office/drawing/2014/main" id="{98C3E64E-A931-2E41-836E-2386DE00EB7E}"/>
              </a:ext>
            </a:extLst>
          </p:cNvPr>
          <p:cNvSpPr>
            <a:spLocks noGrp="1"/>
          </p:cNvSpPr>
          <p:nvPr>
            <p:ph idx="1"/>
          </p:nvPr>
        </p:nvSpPr>
        <p:spPr/>
        <p:txBody>
          <a:bodyPr/>
          <a:lstStyle/>
          <a:p>
            <a:r>
              <a:rPr lang="en-US" dirty="0"/>
              <a:t>Which features are important?</a:t>
            </a:r>
          </a:p>
          <a:p>
            <a:r>
              <a:rPr lang="en-US" dirty="0"/>
              <a:t>TDA can help us think about this</a:t>
            </a:r>
          </a:p>
          <a:p>
            <a:pPr lvl="1"/>
            <a:r>
              <a:rPr lang="en-US" dirty="0"/>
              <a:t>Identifies features that are persistent across a range of </a:t>
            </a:r>
            <a:r>
              <a:rPr lang="en-US" i="1" dirty="0"/>
              <a:t>scales</a:t>
            </a:r>
          </a:p>
          <a:p>
            <a:r>
              <a:rPr lang="en-US" dirty="0"/>
              <a:t>Scales of what?</a:t>
            </a:r>
          </a:p>
          <a:p>
            <a:pPr lvl="1"/>
            <a:r>
              <a:rPr lang="en-US" dirty="0"/>
              <a:t>Scales of the objects themselves</a:t>
            </a:r>
          </a:p>
          <a:p>
            <a:r>
              <a:rPr lang="en-US" dirty="0"/>
              <a:t>I.e., As the objects are blurred (or as you zoom out) what features are the same across a large range of blurring/zooming?</a:t>
            </a:r>
          </a:p>
          <a:p>
            <a:pPr lvl="1"/>
            <a:endParaRPr lang="en-US" dirty="0"/>
          </a:p>
        </p:txBody>
      </p:sp>
      <p:sp>
        <p:nvSpPr>
          <p:cNvPr id="4" name="Footer Placeholder 3">
            <a:extLst>
              <a:ext uri="{FF2B5EF4-FFF2-40B4-BE49-F238E27FC236}">
                <a16:creationId xmlns:a16="http://schemas.microsoft.com/office/drawing/2014/main" id="{3CF0E1D9-A366-3043-B342-DE181786AED3}"/>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6C33FD1-7EFE-7843-A60F-240F139AAD9E}"/>
              </a:ext>
            </a:extLst>
          </p:cNvPr>
          <p:cNvSpPr>
            <a:spLocks noGrp="1"/>
          </p:cNvSpPr>
          <p:nvPr>
            <p:ph type="sldNum" sz="quarter" idx="12"/>
          </p:nvPr>
        </p:nvSpPr>
        <p:spPr/>
        <p:txBody>
          <a:bodyPr/>
          <a:lstStyle/>
          <a:p>
            <a:fld id="{21EF0D87-5ABE-B343-B75D-D45A57E4556A}" type="slidenum">
              <a:rPr lang="en-US" sz="1600" smtClean="0"/>
              <a:t>17</a:t>
            </a:fld>
            <a:endParaRPr lang="en-US" dirty="0"/>
          </a:p>
        </p:txBody>
      </p:sp>
    </p:spTree>
    <p:extLst>
      <p:ext uri="{BB962C8B-B14F-4D97-AF65-F5344CB8AC3E}">
        <p14:creationId xmlns:p14="http://schemas.microsoft.com/office/powerpoint/2010/main" val="230326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C4E7-B570-5D4E-8D13-D12ABCAD986B}"/>
              </a:ext>
            </a:extLst>
          </p:cNvPr>
          <p:cNvSpPr>
            <a:spLocks noGrp="1"/>
          </p:cNvSpPr>
          <p:nvPr>
            <p:ph type="title"/>
          </p:nvPr>
        </p:nvSpPr>
        <p:spPr/>
        <p:txBody>
          <a:bodyPr/>
          <a:lstStyle/>
          <a:p>
            <a:r>
              <a:rPr lang="en-US" dirty="0"/>
              <a:t>Persistence diagrams</a:t>
            </a:r>
          </a:p>
        </p:txBody>
      </p:sp>
      <p:sp>
        <p:nvSpPr>
          <p:cNvPr id="3" name="Content Placeholder 2">
            <a:extLst>
              <a:ext uri="{FF2B5EF4-FFF2-40B4-BE49-F238E27FC236}">
                <a16:creationId xmlns:a16="http://schemas.microsoft.com/office/drawing/2014/main" id="{84772051-27E3-0049-905D-B1A9291E96F6}"/>
              </a:ext>
            </a:extLst>
          </p:cNvPr>
          <p:cNvSpPr>
            <a:spLocks noGrp="1"/>
          </p:cNvSpPr>
          <p:nvPr>
            <p:ph idx="1"/>
          </p:nvPr>
        </p:nvSpPr>
        <p:spPr/>
        <p:txBody>
          <a:bodyPr/>
          <a:lstStyle/>
          <a:p>
            <a:r>
              <a:rPr lang="en-US" dirty="0"/>
              <a:t>Plot the births and deaths of features on a two-dimensional graph</a:t>
            </a:r>
          </a:p>
          <a:p>
            <a:pPr lvl="1"/>
            <a:r>
              <a:rPr lang="en-US" dirty="0"/>
              <a:t>Horizontal axis: Birth scale</a:t>
            </a:r>
          </a:p>
          <a:p>
            <a:pPr lvl="1"/>
            <a:r>
              <a:rPr lang="en-US" dirty="0"/>
              <a:t>Vertical axis: Death scale</a:t>
            </a:r>
          </a:p>
          <a:p>
            <a:pPr lvl="1"/>
            <a:r>
              <a:rPr lang="en-US" dirty="0"/>
              <a:t>45º line for reference (can’t be born before you die!)</a:t>
            </a:r>
          </a:p>
          <a:p>
            <a:r>
              <a:rPr lang="en-US" dirty="0"/>
              <a:t>Helpfulness:</a:t>
            </a:r>
          </a:p>
          <a:p>
            <a:pPr lvl="1"/>
            <a:r>
              <a:rPr lang="en-US" dirty="0"/>
              <a:t>Further from the diagonal = better representative of system</a:t>
            </a:r>
          </a:p>
          <a:p>
            <a:pPr lvl="1"/>
            <a:r>
              <a:rPr lang="en-US" dirty="0"/>
              <a:t>Bootstrapped significance of features</a:t>
            </a:r>
          </a:p>
          <a:p>
            <a:pPr lvl="2"/>
            <a:r>
              <a:rPr lang="en-US" dirty="0"/>
              <a:t>Separate noise from signal!</a:t>
            </a:r>
          </a:p>
          <a:p>
            <a:pPr lvl="1"/>
            <a:r>
              <a:rPr lang="en-US" dirty="0"/>
              <a:t>Bottleneck distance</a:t>
            </a:r>
          </a:p>
          <a:p>
            <a:pPr lvl="2"/>
            <a:r>
              <a:rPr lang="en-US" dirty="0"/>
              <a:t>Measure of similarity for comparing two or more systems</a:t>
            </a:r>
          </a:p>
        </p:txBody>
      </p:sp>
      <p:sp>
        <p:nvSpPr>
          <p:cNvPr id="4" name="Footer Placeholder 3">
            <a:extLst>
              <a:ext uri="{FF2B5EF4-FFF2-40B4-BE49-F238E27FC236}">
                <a16:creationId xmlns:a16="http://schemas.microsoft.com/office/drawing/2014/main" id="{AD5FEE8F-7E52-2047-AD0F-7BC1007D227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52AF1C5-20D3-9E44-9696-FA1E8B23CCB1}"/>
              </a:ext>
            </a:extLst>
          </p:cNvPr>
          <p:cNvSpPr>
            <a:spLocks noGrp="1"/>
          </p:cNvSpPr>
          <p:nvPr>
            <p:ph type="sldNum" sz="quarter" idx="12"/>
          </p:nvPr>
        </p:nvSpPr>
        <p:spPr/>
        <p:txBody>
          <a:bodyPr/>
          <a:lstStyle/>
          <a:p>
            <a:fld id="{21EF0D87-5ABE-B343-B75D-D45A57E4556A}" type="slidenum">
              <a:rPr lang="en-US" sz="1600" smtClean="0"/>
              <a:t>18</a:t>
            </a:fld>
            <a:endParaRPr lang="en-US" dirty="0"/>
          </a:p>
        </p:txBody>
      </p:sp>
    </p:spTree>
    <p:extLst>
      <p:ext uri="{BB962C8B-B14F-4D97-AF65-F5344CB8AC3E}">
        <p14:creationId xmlns:p14="http://schemas.microsoft.com/office/powerpoint/2010/main" val="4121029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2EA1-BDF4-C440-8B45-498191EB40CB}"/>
              </a:ext>
            </a:extLst>
          </p:cNvPr>
          <p:cNvSpPr>
            <a:spLocks noGrp="1"/>
          </p:cNvSpPr>
          <p:nvPr>
            <p:ph type="title"/>
          </p:nvPr>
        </p:nvSpPr>
        <p:spPr/>
        <p:txBody>
          <a:bodyPr/>
          <a:lstStyle/>
          <a:p>
            <a:r>
              <a:rPr lang="en-US" dirty="0"/>
              <a:t>Persistence Diagram: A-B covering</a:t>
            </a:r>
          </a:p>
        </p:txBody>
      </p:sp>
      <p:sp>
        <p:nvSpPr>
          <p:cNvPr id="3" name="Content Placeholder 2">
            <a:extLst>
              <a:ext uri="{FF2B5EF4-FFF2-40B4-BE49-F238E27FC236}">
                <a16:creationId xmlns:a16="http://schemas.microsoft.com/office/drawing/2014/main" id="{FD4F2755-8C88-1641-B4D1-DA05F63AE4EE}"/>
              </a:ext>
            </a:extLst>
          </p:cNvPr>
          <p:cNvSpPr>
            <a:spLocks noGrp="1"/>
          </p:cNvSpPr>
          <p:nvPr>
            <p:ph idx="1"/>
          </p:nvPr>
        </p:nvSpPr>
        <p:spPr/>
        <p:txBody>
          <a:bodyPr/>
          <a:lstStyle/>
          <a:p>
            <a:pPr marL="0" indent="0">
              <a:buNone/>
            </a:pPr>
            <a:endParaRPr lang="en-US" dirty="0"/>
          </a:p>
        </p:txBody>
      </p:sp>
      <p:sp>
        <p:nvSpPr>
          <p:cNvPr id="4" name="Footer Placeholder 3">
            <a:extLst>
              <a:ext uri="{FF2B5EF4-FFF2-40B4-BE49-F238E27FC236}">
                <a16:creationId xmlns:a16="http://schemas.microsoft.com/office/drawing/2014/main" id="{33FB72DE-25E6-CF4C-9AE0-341B9F181FA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D274839-8B2C-414C-AB10-C348C2FFE35D}"/>
              </a:ext>
            </a:extLst>
          </p:cNvPr>
          <p:cNvSpPr>
            <a:spLocks noGrp="1"/>
          </p:cNvSpPr>
          <p:nvPr>
            <p:ph type="sldNum" sz="quarter" idx="12"/>
          </p:nvPr>
        </p:nvSpPr>
        <p:spPr/>
        <p:txBody>
          <a:bodyPr/>
          <a:lstStyle/>
          <a:p>
            <a:fld id="{21EF0D87-5ABE-B343-B75D-D45A57E4556A}" type="slidenum">
              <a:rPr lang="en-US" sz="1600" smtClean="0"/>
              <a:t>19</a:t>
            </a:fld>
            <a:endParaRPr lang="en-US" sz="1600" dirty="0"/>
          </a:p>
        </p:txBody>
      </p:sp>
      <p:pic>
        <p:nvPicPr>
          <p:cNvPr id="7" name="Picture 6" descr="A screenshot of a cell phone&#10;&#10;Description automatically generated">
            <a:extLst>
              <a:ext uri="{FF2B5EF4-FFF2-40B4-BE49-F238E27FC236}">
                <a16:creationId xmlns:a16="http://schemas.microsoft.com/office/drawing/2014/main" id="{1B166CAC-056C-0246-A0AA-3CB6CEEDB342}"/>
              </a:ext>
            </a:extLst>
          </p:cNvPr>
          <p:cNvPicPr>
            <a:picLocks noChangeAspect="1"/>
          </p:cNvPicPr>
          <p:nvPr/>
        </p:nvPicPr>
        <p:blipFill>
          <a:blip r:embed="rId3"/>
          <a:stretch>
            <a:fillRect/>
          </a:stretch>
        </p:blipFill>
        <p:spPr>
          <a:xfrm>
            <a:off x="0" y="1848682"/>
            <a:ext cx="9144000" cy="4628318"/>
          </a:xfrm>
          <a:prstGeom prst="rect">
            <a:avLst/>
          </a:prstGeom>
        </p:spPr>
      </p:pic>
    </p:spTree>
    <p:extLst>
      <p:ext uri="{BB962C8B-B14F-4D97-AF65-F5344CB8AC3E}">
        <p14:creationId xmlns:p14="http://schemas.microsoft.com/office/powerpoint/2010/main" val="100086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A839-BEEB-F440-9B0E-034D337FE596}"/>
              </a:ext>
            </a:extLst>
          </p:cNvPr>
          <p:cNvSpPr>
            <a:spLocks noGrp="1"/>
          </p:cNvSpPr>
          <p:nvPr>
            <p:ph type="title"/>
          </p:nvPr>
        </p:nvSpPr>
        <p:spPr/>
        <p:txBody>
          <a:bodyPr/>
          <a:lstStyle/>
          <a:p>
            <a:r>
              <a:rPr lang="en-US" dirty="0"/>
              <a:t>Online repository</a:t>
            </a:r>
          </a:p>
        </p:txBody>
      </p:sp>
      <p:sp>
        <p:nvSpPr>
          <p:cNvPr id="3" name="Content Placeholder 2">
            <a:extLst>
              <a:ext uri="{FF2B5EF4-FFF2-40B4-BE49-F238E27FC236}">
                <a16:creationId xmlns:a16="http://schemas.microsoft.com/office/drawing/2014/main" id="{C51B6112-503A-1444-A27D-474EED4FA976}"/>
              </a:ext>
            </a:extLst>
          </p:cNvPr>
          <p:cNvSpPr>
            <a:spLocks noGrp="1"/>
          </p:cNvSpPr>
          <p:nvPr>
            <p:ph idx="1"/>
          </p:nvPr>
        </p:nvSpPr>
        <p:spPr/>
        <p:txBody>
          <a:bodyPr/>
          <a:lstStyle/>
          <a:p>
            <a:r>
              <a:rPr lang="en-US" dirty="0"/>
              <a:t>You can get all this online:</a:t>
            </a:r>
          </a:p>
          <a:p>
            <a:pPr lvl="1"/>
            <a:r>
              <a:rPr lang="en-US" dirty="0"/>
              <a:t>This presentation deck</a:t>
            </a:r>
          </a:p>
          <a:p>
            <a:pPr lvl="1"/>
            <a:r>
              <a:rPr lang="en-US" dirty="0"/>
              <a:t>Access to data being used</a:t>
            </a:r>
          </a:p>
          <a:p>
            <a:pPr lvl="1"/>
            <a:r>
              <a:rPr lang="en-US" i="1" dirty="0"/>
              <a:t>R</a:t>
            </a:r>
            <a:r>
              <a:rPr lang="en-US" dirty="0"/>
              <a:t> Script</a:t>
            </a:r>
          </a:p>
          <a:p>
            <a:pPr lvl="2"/>
            <a:r>
              <a:rPr lang="en-US" dirty="0"/>
              <a:t>Output from the script used in the figures here</a:t>
            </a:r>
          </a:p>
          <a:p>
            <a:r>
              <a:rPr lang="en-US" dirty="0"/>
              <a:t>Go to:</a:t>
            </a:r>
          </a:p>
          <a:p>
            <a:pPr marL="0" indent="0" algn="ctr">
              <a:buNone/>
            </a:pPr>
            <a:r>
              <a:rPr lang="en-US" dirty="0">
                <a:hlinkClick r:id="rId2"/>
              </a:rPr>
              <a:t>https://bit.ly/SCTPLS-TDA</a:t>
            </a:r>
            <a:endParaRPr lang="en-US" dirty="0"/>
          </a:p>
          <a:p>
            <a:pPr lvl="1"/>
            <a:r>
              <a:rPr lang="en-US" dirty="0"/>
              <a:t>I’ll put this link in a chat comment, now that we’ve started</a:t>
            </a:r>
          </a:p>
          <a:p>
            <a:endParaRPr lang="en-US" dirty="0"/>
          </a:p>
        </p:txBody>
      </p:sp>
      <p:sp>
        <p:nvSpPr>
          <p:cNvPr id="4" name="Footer Placeholder 3">
            <a:extLst>
              <a:ext uri="{FF2B5EF4-FFF2-40B4-BE49-F238E27FC236}">
                <a16:creationId xmlns:a16="http://schemas.microsoft.com/office/drawing/2014/main" id="{C4E7F894-87AD-E044-95F4-3379AF126BD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61C5D6F-69F4-F24E-9B57-3EBE4A1D158E}"/>
              </a:ext>
            </a:extLst>
          </p:cNvPr>
          <p:cNvSpPr>
            <a:spLocks noGrp="1"/>
          </p:cNvSpPr>
          <p:nvPr>
            <p:ph type="sldNum" sz="quarter" idx="12"/>
          </p:nvPr>
        </p:nvSpPr>
        <p:spPr/>
        <p:txBody>
          <a:bodyPr/>
          <a:lstStyle/>
          <a:p>
            <a:fld id="{21EF0D87-5ABE-B343-B75D-D45A57E4556A}" type="slidenum">
              <a:rPr lang="en-US" sz="1600" smtClean="0"/>
              <a:t>2</a:t>
            </a:fld>
            <a:endParaRPr lang="en-US" sz="1600" dirty="0"/>
          </a:p>
        </p:txBody>
      </p:sp>
    </p:spTree>
    <p:extLst>
      <p:ext uri="{BB962C8B-B14F-4D97-AF65-F5344CB8AC3E}">
        <p14:creationId xmlns:p14="http://schemas.microsoft.com/office/powerpoint/2010/main" val="2092248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531D-3026-334D-9D02-27AF8312BE95}"/>
              </a:ext>
            </a:extLst>
          </p:cNvPr>
          <p:cNvSpPr>
            <a:spLocks noGrp="1"/>
          </p:cNvSpPr>
          <p:nvPr>
            <p:ph type="title"/>
          </p:nvPr>
        </p:nvSpPr>
        <p:spPr>
          <a:xfrm>
            <a:off x="457200" y="533400"/>
            <a:ext cx="8229600" cy="990600"/>
          </a:xfrm>
        </p:spPr>
        <p:txBody>
          <a:bodyPr anchor="ctr">
            <a:normAutofit/>
          </a:bodyPr>
          <a:lstStyle/>
          <a:p>
            <a:r>
              <a:rPr lang="en-US" dirty="0"/>
              <a:t>A-B Features &amp; Persistence</a:t>
            </a:r>
          </a:p>
        </p:txBody>
      </p:sp>
      <p:sp>
        <p:nvSpPr>
          <p:cNvPr id="10" name="Text Placeholder 2">
            <a:extLst>
              <a:ext uri="{FF2B5EF4-FFF2-40B4-BE49-F238E27FC236}">
                <a16:creationId xmlns:a16="http://schemas.microsoft.com/office/drawing/2014/main" id="{D760E45B-4A86-487C-AE47-DA55A0BB3C9E}"/>
              </a:ext>
            </a:extLst>
          </p:cNvPr>
          <p:cNvSpPr>
            <a:spLocks noGrp="1"/>
          </p:cNvSpPr>
          <p:nvPr>
            <p:ph type="body" idx="1"/>
          </p:nvPr>
        </p:nvSpPr>
        <p:spPr>
          <a:xfrm>
            <a:off x="457201" y="1356519"/>
            <a:ext cx="3931920" cy="639762"/>
          </a:xfrm>
        </p:spPr>
        <p:txBody>
          <a:bodyPr/>
          <a:lstStyle/>
          <a:p>
            <a:r>
              <a:rPr lang="en-US" dirty="0"/>
              <a:t>Objects</a:t>
            </a:r>
          </a:p>
        </p:txBody>
      </p:sp>
      <p:pic>
        <p:nvPicPr>
          <p:cNvPr id="7" name="Content Placeholder 6">
            <a:extLst>
              <a:ext uri="{FF2B5EF4-FFF2-40B4-BE49-F238E27FC236}">
                <a16:creationId xmlns:a16="http://schemas.microsoft.com/office/drawing/2014/main" id="{12028D0F-A8E6-9A47-AACB-C5682B5684BF}"/>
              </a:ext>
            </a:extLst>
          </p:cNvPr>
          <p:cNvPicPr>
            <a:picLocks noGrp="1" noChangeAspect="1"/>
          </p:cNvPicPr>
          <p:nvPr>
            <p:ph sz="half" idx="2"/>
          </p:nvPr>
        </p:nvPicPr>
        <p:blipFill>
          <a:blip r:embed="rId2"/>
          <a:stretch>
            <a:fillRect/>
          </a:stretch>
        </p:blipFill>
        <p:spPr>
          <a:xfrm>
            <a:off x="1223682" y="1891999"/>
            <a:ext cx="2501153" cy="4620695"/>
          </a:xfrm>
          <a:prstGeom prst="rect">
            <a:avLst/>
          </a:prstGeom>
        </p:spPr>
      </p:pic>
      <p:sp>
        <p:nvSpPr>
          <p:cNvPr id="14" name="Text Placeholder 4">
            <a:extLst>
              <a:ext uri="{FF2B5EF4-FFF2-40B4-BE49-F238E27FC236}">
                <a16:creationId xmlns:a16="http://schemas.microsoft.com/office/drawing/2014/main" id="{C36F2D11-342D-4DF5-A394-7F3DB2DF8F3C}"/>
              </a:ext>
            </a:extLst>
          </p:cNvPr>
          <p:cNvSpPr>
            <a:spLocks noGrp="1"/>
          </p:cNvSpPr>
          <p:nvPr>
            <p:ph type="body" sz="quarter" idx="3"/>
          </p:nvPr>
        </p:nvSpPr>
        <p:spPr>
          <a:xfrm>
            <a:off x="4754880" y="1356519"/>
            <a:ext cx="3931920" cy="639762"/>
          </a:xfrm>
        </p:spPr>
        <p:txBody>
          <a:bodyPr/>
          <a:lstStyle/>
          <a:p>
            <a:r>
              <a:rPr lang="en-US" dirty="0"/>
              <a:t>Holes</a:t>
            </a:r>
          </a:p>
        </p:txBody>
      </p:sp>
      <p:sp>
        <p:nvSpPr>
          <p:cNvPr id="4" name="Footer Placeholder 3">
            <a:extLst>
              <a:ext uri="{FF2B5EF4-FFF2-40B4-BE49-F238E27FC236}">
                <a16:creationId xmlns:a16="http://schemas.microsoft.com/office/drawing/2014/main" id="{6DC54996-67E1-FE40-BC6C-249A57EA31FA}"/>
              </a:ext>
            </a:extLst>
          </p:cNvPr>
          <p:cNvSpPr>
            <a:spLocks noGrp="1"/>
          </p:cNvSpPr>
          <p:nvPr>
            <p:ph type="ftr" sz="quarter" idx="11"/>
          </p:nvPr>
        </p:nvSpPr>
        <p:spPr>
          <a:xfrm>
            <a:off x="0" y="6512694"/>
            <a:ext cx="3197475" cy="329184"/>
          </a:xfrm>
        </p:spPr>
        <p:txBody>
          <a:bodyPr anchor="ctr">
            <a:normAutofit/>
          </a:bodyPr>
          <a:lstStyle/>
          <a:p>
            <a:pPr>
              <a:spcAft>
                <a:spcPts val="600"/>
              </a:spcAft>
            </a:pPr>
            <a:r>
              <a:rPr lang="en-US" b="1"/>
              <a:t>Ricca - SCTLPS</a:t>
            </a:r>
          </a:p>
        </p:txBody>
      </p:sp>
      <p:sp>
        <p:nvSpPr>
          <p:cNvPr id="5" name="Slide Number Placeholder 4">
            <a:extLst>
              <a:ext uri="{FF2B5EF4-FFF2-40B4-BE49-F238E27FC236}">
                <a16:creationId xmlns:a16="http://schemas.microsoft.com/office/drawing/2014/main" id="{2933C2CD-378E-474A-B620-182408061974}"/>
              </a:ext>
            </a:extLst>
          </p:cNvPr>
          <p:cNvSpPr>
            <a:spLocks noGrp="1"/>
          </p:cNvSpPr>
          <p:nvPr>
            <p:ph type="sldNum" sz="quarter" idx="12"/>
          </p:nvPr>
        </p:nvSpPr>
        <p:spPr>
          <a:xfrm>
            <a:off x="4010307" y="6528816"/>
            <a:ext cx="1066800" cy="329184"/>
          </a:xfrm>
        </p:spPr>
        <p:txBody>
          <a:bodyPr anchor="ctr">
            <a:normAutofit/>
          </a:bodyPr>
          <a:lstStyle/>
          <a:p>
            <a:pPr>
              <a:spcAft>
                <a:spcPts val="600"/>
              </a:spcAft>
            </a:pPr>
            <a:fld id="{21EF0D87-5ABE-B343-B75D-D45A57E4556A}" type="slidenum">
              <a:rPr lang="en-US" smtClean="0"/>
              <a:pPr>
                <a:spcAft>
                  <a:spcPts val="600"/>
                </a:spcAft>
              </a:pPr>
              <a:t>20</a:t>
            </a:fld>
            <a:endParaRPr lang="en-US"/>
          </a:p>
        </p:txBody>
      </p:sp>
      <p:pic>
        <p:nvPicPr>
          <p:cNvPr id="13" name="Content Placeholder 12">
            <a:extLst>
              <a:ext uri="{FF2B5EF4-FFF2-40B4-BE49-F238E27FC236}">
                <a16:creationId xmlns:a16="http://schemas.microsoft.com/office/drawing/2014/main" id="{A48DBDDB-9913-E44D-BEC6-AE5E9D8BE7A6}"/>
              </a:ext>
            </a:extLst>
          </p:cNvPr>
          <p:cNvPicPr>
            <a:picLocks noGrp="1" noChangeAspect="1"/>
          </p:cNvPicPr>
          <p:nvPr>
            <p:ph sz="quarter" idx="4"/>
          </p:nvPr>
        </p:nvPicPr>
        <p:blipFill>
          <a:blip r:embed="rId3"/>
          <a:stretch>
            <a:fillRect/>
          </a:stretch>
        </p:blipFill>
        <p:spPr>
          <a:xfrm>
            <a:off x="5678139" y="1891999"/>
            <a:ext cx="2363202" cy="4477646"/>
          </a:xfrm>
          <a:prstGeom prst="rect">
            <a:avLst/>
          </a:prstGeom>
        </p:spPr>
      </p:pic>
    </p:spTree>
    <p:extLst>
      <p:ext uri="{BB962C8B-B14F-4D97-AF65-F5344CB8AC3E}">
        <p14:creationId xmlns:p14="http://schemas.microsoft.com/office/powerpoint/2010/main" val="285074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14A4-5741-AD4D-B94E-911AA1E7591D}"/>
              </a:ext>
            </a:extLst>
          </p:cNvPr>
          <p:cNvSpPr>
            <a:spLocks noGrp="1"/>
          </p:cNvSpPr>
          <p:nvPr>
            <p:ph type="title"/>
          </p:nvPr>
        </p:nvSpPr>
        <p:spPr/>
        <p:txBody>
          <a:bodyPr/>
          <a:lstStyle/>
          <a:p>
            <a:r>
              <a:rPr lang="en-US" dirty="0"/>
              <a:t>Persistence landscapes</a:t>
            </a:r>
          </a:p>
        </p:txBody>
      </p:sp>
      <p:sp>
        <p:nvSpPr>
          <p:cNvPr id="3" name="Content Placeholder 2">
            <a:extLst>
              <a:ext uri="{FF2B5EF4-FFF2-40B4-BE49-F238E27FC236}">
                <a16:creationId xmlns:a16="http://schemas.microsoft.com/office/drawing/2014/main" id="{B925E67F-AC55-4241-9796-0C7C2D3745AB}"/>
              </a:ext>
            </a:extLst>
          </p:cNvPr>
          <p:cNvSpPr>
            <a:spLocks noGrp="1"/>
          </p:cNvSpPr>
          <p:nvPr>
            <p:ph idx="1"/>
          </p:nvPr>
        </p:nvSpPr>
        <p:spPr/>
        <p:txBody>
          <a:bodyPr/>
          <a:lstStyle/>
          <a:p>
            <a:r>
              <a:rPr lang="en-US" dirty="0"/>
              <a:t>Sort of a 45º clockwise rotation of the persistence diagram</a:t>
            </a:r>
          </a:p>
          <a:p>
            <a:pPr lvl="1"/>
            <a:r>
              <a:rPr lang="en-US" dirty="0"/>
              <a:t>Vertical lines up from the line birth = death to the features</a:t>
            </a:r>
          </a:p>
          <a:p>
            <a:pPr lvl="1"/>
            <a:r>
              <a:rPr lang="en-US" dirty="0"/>
              <a:t>Horizontal lines right from the feature to the line birth = death</a:t>
            </a:r>
          </a:p>
          <a:p>
            <a:pPr lvl="1"/>
            <a:r>
              <a:rPr lang="en-US" dirty="0"/>
              <a:t>Rotate</a:t>
            </a:r>
          </a:p>
        </p:txBody>
      </p:sp>
      <p:sp>
        <p:nvSpPr>
          <p:cNvPr id="4" name="Footer Placeholder 3">
            <a:extLst>
              <a:ext uri="{FF2B5EF4-FFF2-40B4-BE49-F238E27FC236}">
                <a16:creationId xmlns:a16="http://schemas.microsoft.com/office/drawing/2014/main" id="{AC81E894-4E11-544A-B433-2BE6AF8000D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BA333277-54E5-1B4C-A7B4-C1B1ED738972}"/>
              </a:ext>
            </a:extLst>
          </p:cNvPr>
          <p:cNvSpPr>
            <a:spLocks noGrp="1"/>
          </p:cNvSpPr>
          <p:nvPr>
            <p:ph type="sldNum" sz="quarter" idx="12"/>
          </p:nvPr>
        </p:nvSpPr>
        <p:spPr/>
        <p:txBody>
          <a:bodyPr/>
          <a:lstStyle/>
          <a:p>
            <a:fld id="{21EF0D87-5ABE-B343-B75D-D45A57E4556A}" type="slidenum">
              <a:rPr lang="en-US" sz="1600" smtClean="0"/>
              <a:t>21</a:t>
            </a:fld>
            <a:endParaRPr lang="en-US" sz="1600" dirty="0"/>
          </a:p>
        </p:txBody>
      </p:sp>
    </p:spTree>
    <p:extLst>
      <p:ext uri="{BB962C8B-B14F-4D97-AF65-F5344CB8AC3E}">
        <p14:creationId xmlns:p14="http://schemas.microsoft.com/office/powerpoint/2010/main" val="239771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2AA8-DBEB-E943-8657-D035AC316085}"/>
              </a:ext>
            </a:extLst>
          </p:cNvPr>
          <p:cNvSpPr>
            <a:spLocks noGrp="1"/>
          </p:cNvSpPr>
          <p:nvPr>
            <p:ph type="title"/>
          </p:nvPr>
        </p:nvSpPr>
        <p:spPr/>
        <p:txBody>
          <a:bodyPr/>
          <a:lstStyle/>
          <a:p>
            <a:r>
              <a:rPr lang="en-US" dirty="0"/>
              <a:t>Level sets</a:t>
            </a:r>
          </a:p>
        </p:txBody>
      </p:sp>
      <p:sp>
        <p:nvSpPr>
          <p:cNvPr id="3" name="Content Placeholder 2">
            <a:extLst>
              <a:ext uri="{FF2B5EF4-FFF2-40B4-BE49-F238E27FC236}">
                <a16:creationId xmlns:a16="http://schemas.microsoft.com/office/drawing/2014/main" id="{D5DEB10F-BFE7-6246-97B3-BEAF2AAE158E}"/>
              </a:ext>
            </a:extLst>
          </p:cNvPr>
          <p:cNvSpPr>
            <a:spLocks noGrp="1"/>
          </p:cNvSpPr>
          <p:nvPr>
            <p:ph idx="1"/>
          </p:nvPr>
        </p:nvSpPr>
        <p:spPr/>
        <p:txBody>
          <a:bodyPr/>
          <a:lstStyle/>
          <a:p>
            <a:r>
              <a:rPr lang="en-US" dirty="0"/>
              <a:t>Draining a lake</a:t>
            </a:r>
          </a:p>
          <a:p>
            <a:pPr lvl="1"/>
            <a:r>
              <a:rPr lang="en-US"/>
              <a:t>Features: How </a:t>
            </a:r>
            <a:r>
              <a:rPr lang="en-US" dirty="0"/>
              <a:t>many ponds? How many islands?</a:t>
            </a:r>
          </a:p>
          <a:p>
            <a:pPr lvl="1"/>
            <a:r>
              <a:rPr lang="en-US" dirty="0"/>
              <a:t>Really, topologists use levels that increase, not decrease, but the principle is the same</a:t>
            </a:r>
          </a:p>
          <a:p>
            <a:r>
              <a:rPr lang="en-US" dirty="0"/>
              <a:t>Rules</a:t>
            </a:r>
          </a:p>
          <a:p>
            <a:pPr lvl="1"/>
            <a:r>
              <a:rPr lang="en-US" dirty="0"/>
              <a:t>Joining and splitting</a:t>
            </a:r>
          </a:p>
          <a:p>
            <a:pPr lvl="2"/>
            <a:r>
              <a:rPr lang="en-US" dirty="0"/>
              <a:t>Newest feature dies first, as the water level falls</a:t>
            </a:r>
          </a:p>
        </p:txBody>
      </p:sp>
      <p:sp>
        <p:nvSpPr>
          <p:cNvPr id="4" name="Footer Placeholder 3">
            <a:extLst>
              <a:ext uri="{FF2B5EF4-FFF2-40B4-BE49-F238E27FC236}">
                <a16:creationId xmlns:a16="http://schemas.microsoft.com/office/drawing/2014/main" id="{6D7044D5-FF0A-C64B-A50B-AA4DBAC9CD3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FC55DFA7-6F86-F749-8594-CB0F853B1D91}"/>
              </a:ext>
            </a:extLst>
          </p:cNvPr>
          <p:cNvSpPr>
            <a:spLocks noGrp="1"/>
          </p:cNvSpPr>
          <p:nvPr>
            <p:ph type="sldNum" sz="quarter" idx="12"/>
          </p:nvPr>
        </p:nvSpPr>
        <p:spPr/>
        <p:txBody>
          <a:bodyPr/>
          <a:lstStyle/>
          <a:p>
            <a:fld id="{21EF0D87-5ABE-B343-B75D-D45A57E4556A}" type="slidenum">
              <a:rPr lang="en-US" sz="1600" smtClean="0"/>
              <a:t>22</a:t>
            </a:fld>
            <a:endParaRPr lang="en-US" sz="1600" dirty="0"/>
          </a:p>
        </p:txBody>
      </p:sp>
    </p:spTree>
    <p:extLst>
      <p:ext uri="{BB962C8B-B14F-4D97-AF65-F5344CB8AC3E}">
        <p14:creationId xmlns:p14="http://schemas.microsoft.com/office/powerpoint/2010/main" val="689800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Landscape (or time series!)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23</a:t>
            </a:fld>
            <a:endParaRPr lang="en-US" dirty="0"/>
          </a:p>
        </p:txBody>
      </p:sp>
      <p:pic>
        <p:nvPicPr>
          <p:cNvPr id="6" name="Content Placeholder 3">
            <a:extLst>
              <a:ext uri="{FF2B5EF4-FFF2-40B4-BE49-F238E27FC236}">
                <a16:creationId xmlns:a16="http://schemas.microsoft.com/office/drawing/2014/main" id="{92B24C23-C388-5042-B6AD-96B4E0A79C9B}"/>
              </a:ext>
            </a:extLst>
          </p:cNvPr>
          <p:cNvPicPr>
            <a:picLocks noChangeAspect="1"/>
          </p:cNvPicPr>
          <p:nvPr/>
        </p:nvPicPr>
        <p:blipFill>
          <a:blip r:embed="rId3"/>
          <a:stretch>
            <a:fillRect/>
          </a:stretch>
        </p:blipFill>
        <p:spPr>
          <a:xfrm>
            <a:off x="622041" y="1600200"/>
            <a:ext cx="7899918" cy="4876800"/>
          </a:xfrm>
          <a:prstGeom prst="rect">
            <a:avLst/>
          </a:prstGeom>
        </p:spPr>
      </p:pic>
    </p:spTree>
    <p:extLst>
      <p:ext uri="{BB962C8B-B14F-4D97-AF65-F5344CB8AC3E}">
        <p14:creationId xmlns:p14="http://schemas.microsoft.com/office/powerpoint/2010/main" val="326059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75C-EA2B-FC47-A20D-E4043FEC6E17}"/>
              </a:ext>
            </a:extLst>
          </p:cNvPr>
          <p:cNvSpPr>
            <a:spLocks noGrp="1"/>
          </p:cNvSpPr>
          <p:nvPr>
            <p:ph type="title"/>
          </p:nvPr>
        </p:nvSpPr>
        <p:spPr/>
        <p:txBody>
          <a:bodyPr/>
          <a:lstStyle/>
          <a:p>
            <a:r>
              <a:rPr lang="en-US" dirty="0"/>
              <a:t>Flooded: 0 features</a:t>
            </a:r>
          </a:p>
        </p:txBody>
      </p:sp>
      <p:pic>
        <p:nvPicPr>
          <p:cNvPr id="4" name="Content Placeholder 3">
            <a:extLst>
              <a:ext uri="{FF2B5EF4-FFF2-40B4-BE49-F238E27FC236}">
                <a16:creationId xmlns:a16="http://schemas.microsoft.com/office/drawing/2014/main" id="{910782EE-5820-C845-8D2F-B2D7165D05AC}"/>
              </a:ext>
            </a:extLst>
          </p:cNvPr>
          <p:cNvPicPr>
            <a:picLocks noGrp="1" noChangeAspect="1"/>
          </p:cNvPicPr>
          <p:nvPr>
            <p:ph idx="1"/>
          </p:nvPr>
        </p:nvPicPr>
        <p:blipFill>
          <a:blip r:embed="rId2"/>
          <a:stretch>
            <a:fillRect/>
          </a:stretch>
        </p:blipFill>
        <p:spPr>
          <a:xfrm>
            <a:off x="622041" y="1290918"/>
            <a:ext cx="7899918" cy="5186082"/>
          </a:xfrm>
          <a:prstGeom prst="rect">
            <a:avLst/>
          </a:prstGeom>
        </p:spPr>
      </p:pic>
      <p:sp>
        <p:nvSpPr>
          <p:cNvPr id="3" name="Footer Placeholder 2">
            <a:extLst>
              <a:ext uri="{FF2B5EF4-FFF2-40B4-BE49-F238E27FC236}">
                <a16:creationId xmlns:a16="http://schemas.microsoft.com/office/drawing/2014/main" id="{BB9D4C14-7612-4E46-A46F-FAEA40D24AFC}"/>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D06244-18D7-5D46-9556-573411EA2FF3}"/>
              </a:ext>
            </a:extLst>
          </p:cNvPr>
          <p:cNvSpPr>
            <a:spLocks noGrp="1"/>
          </p:cNvSpPr>
          <p:nvPr>
            <p:ph type="sldNum" sz="quarter" idx="12"/>
          </p:nvPr>
        </p:nvSpPr>
        <p:spPr/>
        <p:txBody>
          <a:bodyPr/>
          <a:lstStyle/>
          <a:p>
            <a:fld id="{21EF0D87-5ABE-B343-B75D-D45A57E4556A}" type="slidenum">
              <a:rPr lang="en-US" sz="1600" smtClean="0"/>
              <a:t>24</a:t>
            </a:fld>
            <a:endParaRPr lang="en-US" dirty="0"/>
          </a:p>
        </p:txBody>
      </p:sp>
    </p:spTree>
    <p:extLst>
      <p:ext uri="{BB962C8B-B14F-4D97-AF65-F5344CB8AC3E}">
        <p14:creationId xmlns:p14="http://schemas.microsoft.com/office/powerpoint/2010/main" val="1665071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6CBF-FF93-B542-AB08-FC806C0D9EEB}"/>
              </a:ext>
            </a:extLst>
          </p:cNvPr>
          <p:cNvSpPr>
            <a:spLocks noGrp="1"/>
          </p:cNvSpPr>
          <p:nvPr>
            <p:ph type="title"/>
          </p:nvPr>
        </p:nvSpPr>
        <p:spPr/>
        <p:txBody>
          <a:bodyPr/>
          <a:lstStyle/>
          <a:p>
            <a:r>
              <a:rPr lang="en-US" dirty="0"/>
              <a:t>One feature</a:t>
            </a:r>
          </a:p>
        </p:txBody>
      </p:sp>
      <p:pic>
        <p:nvPicPr>
          <p:cNvPr id="4" name="Content Placeholder 3">
            <a:extLst>
              <a:ext uri="{FF2B5EF4-FFF2-40B4-BE49-F238E27FC236}">
                <a16:creationId xmlns:a16="http://schemas.microsoft.com/office/drawing/2014/main" id="{D2DD1747-C3E2-0F49-B6A0-C65EBBDC7B4C}"/>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897E8193-38DF-F844-BCAC-260120A1C969}"/>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B9B1960-47D9-6C47-9915-440673125AE4}"/>
              </a:ext>
            </a:extLst>
          </p:cNvPr>
          <p:cNvSpPr>
            <a:spLocks noGrp="1"/>
          </p:cNvSpPr>
          <p:nvPr>
            <p:ph type="sldNum" sz="quarter" idx="12"/>
          </p:nvPr>
        </p:nvSpPr>
        <p:spPr/>
        <p:txBody>
          <a:bodyPr/>
          <a:lstStyle/>
          <a:p>
            <a:fld id="{21EF0D87-5ABE-B343-B75D-D45A57E4556A}" type="slidenum">
              <a:rPr lang="en-US" sz="1600" smtClean="0"/>
              <a:t>25</a:t>
            </a:fld>
            <a:endParaRPr lang="en-US" dirty="0"/>
          </a:p>
        </p:txBody>
      </p:sp>
    </p:spTree>
    <p:extLst>
      <p:ext uri="{BB962C8B-B14F-4D97-AF65-F5344CB8AC3E}">
        <p14:creationId xmlns:p14="http://schemas.microsoft.com/office/powerpoint/2010/main" val="5751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E43B-8084-9340-9E0A-38854A3DDEEA}"/>
              </a:ext>
            </a:extLst>
          </p:cNvPr>
          <p:cNvSpPr>
            <a:spLocks noGrp="1"/>
          </p:cNvSpPr>
          <p:nvPr>
            <p:ph type="title"/>
          </p:nvPr>
        </p:nvSpPr>
        <p:spPr/>
        <p:txBody>
          <a:bodyPr/>
          <a:lstStyle/>
          <a:p>
            <a:r>
              <a:rPr lang="en-US" dirty="0"/>
              <a:t>Two features</a:t>
            </a:r>
          </a:p>
        </p:txBody>
      </p:sp>
      <p:pic>
        <p:nvPicPr>
          <p:cNvPr id="4" name="Content Placeholder 3">
            <a:extLst>
              <a:ext uri="{FF2B5EF4-FFF2-40B4-BE49-F238E27FC236}">
                <a16:creationId xmlns:a16="http://schemas.microsoft.com/office/drawing/2014/main" id="{FF096968-A594-8942-84C3-242A2A2F737A}"/>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3A432DE4-D875-0740-8996-13326013B015}"/>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3623B17-383D-FC42-8A2A-F0DFC7B85B16}"/>
              </a:ext>
            </a:extLst>
          </p:cNvPr>
          <p:cNvSpPr>
            <a:spLocks noGrp="1"/>
          </p:cNvSpPr>
          <p:nvPr>
            <p:ph type="sldNum" sz="quarter" idx="12"/>
          </p:nvPr>
        </p:nvSpPr>
        <p:spPr/>
        <p:txBody>
          <a:bodyPr/>
          <a:lstStyle/>
          <a:p>
            <a:fld id="{21EF0D87-5ABE-B343-B75D-D45A57E4556A}" type="slidenum">
              <a:rPr lang="en-US" sz="1600" smtClean="0"/>
              <a:t>26</a:t>
            </a:fld>
            <a:endParaRPr lang="en-US" dirty="0"/>
          </a:p>
        </p:txBody>
      </p:sp>
    </p:spTree>
    <p:extLst>
      <p:ext uri="{BB962C8B-B14F-4D97-AF65-F5344CB8AC3E}">
        <p14:creationId xmlns:p14="http://schemas.microsoft.com/office/powerpoint/2010/main" val="29590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7FC4-2098-7241-933F-15572E876F0D}"/>
              </a:ext>
            </a:extLst>
          </p:cNvPr>
          <p:cNvSpPr>
            <a:spLocks noGrp="1"/>
          </p:cNvSpPr>
          <p:nvPr>
            <p:ph type="title"/>
          </p:nvPr>
        </p:nvSpPr>
        <p:spPr/>
        <p:txBody>
          <a:bodyPr/>
          <a:lstStyle/>
          <a:p>
            <a:r>
              <a:rPr lang="en-US" dirty="0"/>
              <a:t>Three features</a:t>
            </a:r>
          </a:p>
        </p:txBody>
      </p:sp>
      <p:pic>
        <p:nvPicPr>
          <p:cNvPr id="4" name="Content Placeholder 3">
            <a:extLst>
              <a:ext uri="{FF2B5EF4-FFF2-40B4-BE49-F238E27FC236}">
                <a16:creationId xmlns:a16="http://schemas.microsoft.com/office/drawing/2014/main" id="{93622751-6D19-C54E-96C0-985A96A9583D}"/>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C1E0D2D-8CEB-E340-84C2-DCA8D7CFCC44}"/>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488727C-D981-0F47-B110-36F0A96C7A45}"/>
              </a:ext>
            </a:extLst>
          </p:cNvPr>
          <p:cNvSpPr>
            <a:spLocks noGrp="1"/>
          </p:cNvSpPr>
          <p:nvPr>
            <p:ph type="sldNum" sz="quarter" idx="12"/>
          </p:nvPr>
        </p:nvSpPr>
        <p:spPr/>
        <p:txBody>
          <a:bodyPr/>
          <a:lstStyle/>
          <a:p>
            <a:fld id="{21EF0D87-5ABE-B343-B75D-D45A57E4556A}" type="slidenum">
              <a:rPr lang="en-US" sz="1600" smtClean="0"/>
              <a:t>27</a:t>
            </a:fld>
            <a:endParaRPr lang="en-US" sz="1600" dirty="0"/>
          </a:p>
        </p:txBody>
      </p:sp>
    </p:spTree>
    <p:extLst>
      <p:ext uri="{BB962C8B-B14F-4D97-AF65-F5344CB8AC3E}">
        <p14:creationId xmlns:p14="http://schemas.microsoft.com/office/powerpoint/2010/main" val="398933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1959-FA1F-6940-A51A-D49A27D40D9B}"/>
              </a:ext>
            </a:extLst>
          </p:cNvPr>
          <p:cNvSpPr>
            <a:spLocks noGrp="1"/>
          </p:cNvSpPr>
          <p:nvPr>
            <p:ph type="title"/>
          </p:nvPr>
        </p:nvSpPr>
        <p:spPr/>
        <p:txBody>
          <a:bodyPr/>
          <a:lstStyle/>
          <a:p>
            <a:r>
              <a:rPr lang="en-US" dirty="0"/>
              <a:t>Two features (2</a:t>
            </a:r>
            <a:r>
              <a:rPr lang="en-US" baseline="30000" dirty="0"/>
              <a:t>nd</a:t>
            </a:r>
            <a:r>
              <a:rPr lang="en-US" dirty="0"/>
              <a:t> one died)</a:t>
            </a:r>
          </a:p>
        </p:txBody>
      </p:sp>
      <p:pic>
        <p:nvPicPr>
          <p:cNvPr id="4" name="Content Placeholder 3">
            <a:extLst>
              <a:ext uri="{FF2B5EF4-FFF2-40B4-BE49-F238E27FC236}">
                <a16:creationId xmlns:a16="http://schemas.microsoft.com/office/drawing/2014/main" id="{51D73C5F-FC19-C24A-89A3-E7503D23FE6B}"/>
              </a:ext>
            </a:extLst>
          </p:cNvPr>
          <p:cNvPicPr>
            <a:picLocks noGrp="1" noChangeAspect="1"/>
          </p:cNvPicPr>
          <p:nvPr>
            <p:ph idx="1"/>
          </p:nvPr>
        </p:nvPicPr>
        <p:blipFill>
          <a:blip r:embed="rId2"/>
          <a:stretch>
            <a:fillRect/>
          </a:stretch>
        </p:blipFill>
        <p:spPr>
          <a:xfrm>
            <a:off x="622041" y="1600200"/>
            <a:ext cx="7899918" cy="4876800"/>
          </a:xfrm>
          <a:prstGeom prst="rect">
            <a:avLst/>
          </a:prstGeom>
        </p:spPr>
      </p:pic>
      <p:sp>
        <p:nvSpPr>
          <p:cNvPr id="3" name="Footer Placeholder 2">
            <a:extLst>
              <a:ext uri="{FF2B5EF4-FFF2-40B4-BE49-F238E27FC236}">
                <a16:creationId xmlns:a16="http://schemas.microsoft.com/office/drawing/2014/main" id="{6A49861E-3CE8-FD4A-87E5-B4CFD7F0507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30903E0E-4CEF-C446-9E54-93BA149195DD}"/>
              </a:ext>
            </a:extLst>
          </p:cNvPr>
          <p:cNvSpPr>
            <a:spLocks noGrp="1"/>
          </p:cNvSpPr>
          <p:nvPr>
            <p:ph type="sldNum" sz="quarter" idx="12"/>
          </p:nvPr>
        </p:nvSpPr>
        <p:spPr/>
        <p:txBody>
          <a:bodyPr/>
          <a:lstStyle/>
          <a:p>
            <a:fld id="{21EF0D87-5ABE-B343-B75D-D45A57E4556A}" type="slidenum">
              <a:rPr lang="en-US" sz="1600" smtClean="0"/>
              <a:t>28</a:t>
            </a:fld>
            <a:endParaRPr lang="en-US" dirty="0"/>
          </a:p>
        </p:txBody>
      </p:sp>
    </p:spTree>
    <p:extLst>
      <p:ext uri="{BB962C8B-B14F-4D97-AF65-F5344CB8AC3E}">
        <p14:creationId xmlns:p14="http://schemas.microsoft.com/office/powerpoint/2010/main" val="1889633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AA9-B862-4442-834E-43F249DE1327}"/>
              </a:ext>
            </a:extLst>
          </p:cNvPr>
          <p:cNvSpPr>
            <a:spLocks noGrp="1"/>
          </p:cNvSpPr>
          <p:nvPr>
            <p:ph type="title"/>
          </p:nvPr>
        </p:nvSpPr>
        <p:spPr/>
        <p:txBody>
          <a:bodyPr/>
          <a:lstStyle/>
          <a:p>
            <a:r>
              <a:rPr lang="en-US" dirty="0"/>
              <a:t>Final result: Births &amp; deaths</a:t>
            </a:r>
          </a:p>
        </p:txBody>
      </p:sp>
      <p:sp>
        <p:nvSpPr>
          <p:cNvPr id="3" name="Footer Placeholder 2">
            <a:extLst>
              <a:ext uri="{FF2B5EF4-FFF2-40B4-BE49-F238E27FC236}">
                <a16:creationId xmlns:a16="http://schemas.microsoft.com/office/drawing/2014/main" id="{0410829B-E046-B64A-B3CB-3C9845AD8C5A}"/>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743416F2-6984-D449-8E8A-CFA4EF865F67}"/>
              </a:ext>
            </a:extLst>
          </p:cNvPr>
          <p:cNvSpPr>
            <a:spLocks noGrp="1"/>
          </p:cNvSpPr>
          <p:nvPr>
            <p:ph type="sldNum" sz="quarter" idx="12"/>
          </p:nvPr>
        </p:nvSpPr>
        <p:spPr/>
        <p:txBody>
          <a:bodyPr/>
          <a:lstStyle/>
          <a:p>
            <a:fld id="{21EF0D87-5ABE-B343-B75D-D45A57E4556A}" type="slidenum">
              <a:rPr lang="en-US" sz="1600" smtClean="0"/>
              <a:t>29</a:t>
            </a:fld>
            <a:endParaRPr lang="en-US" sz="1600" dirty="0"/>
          </a:p>
        </p:txBody>
      </p:sp>
      <p:sp>
        <p:nvSpPr>
          <p:cNvPr id="6" name="Content Placeholder 5">
            <a:extLst>
              <a:ext uri="{FF2B5EF4-FFF2-40B4-BE49-F238E27FC236}">
                <a16:creationId xmlns:a16="http://schemas.microsoft.com/office/drawing/2014/main" id="{C3D6B022-C171-124F-A28F-E81646B8076E}"/>
              </a:ext>
            </a:extLst>
          </p:cNvPr>
          <p:cNvSpPr>
            <a:spLocks noGrp="1"/>
          </p:cNvSpPr>
          <p:nvPr>
            <p:ph idx="1"/>
          </p:nvPr>
        </p:nvSpPr>
        <p:spPr/>
        <p:txBody>
          <a:bodyPr/>
          <a:lstStyle/>
          <a:p>
            <a:r>
              <a:rPr lang="en-US" dirty="0"/>
              <a:t>Create a persistence diagram just as with coverings</a:t>
            </a:r>
          </a:p>
          <a:p>
            <a:endParaRPr lang="en-US" dirty="0"/>
          </a:p>
        </p:txBody>
      </p:sp>
      <p:pic>
        <p:nvPicPr>
          <p:cNvPr id="8" name="Content Placeholder 6" descr="A screenshot of a cell phone&#10;&#10;Description automatically generated">
            <a:extLst>
              <a:ext uri="{FF2B5EF4-FFF2-40B4-BE49-F238E27FC236}">
                <a16:creationId xmlns:a16="http://schemas.microsoft.com/office/drawing/2014/main" id="{4F46A8AF-FDF9-8249-9B26-F6F449601F30}"/>
              </a:ext>
            </a:extLst>
          </p:cNvPr>
          <p:cNvPicPr>
            <a:picLocks noChangeAspect="1"/>
          </p:cNvPicPr>
          <p:nvPr/>
        </p:nvPicPr>
        <p:blipFill>
          <a:blip r:embed="rId2"/>
          <a:stretch>
            <a:fillRect/>
          </a:stretch>
        </p:blipFill>
        <p:spPr>
          <a:xfrm>
            <a:off x="457200" y="2305050"/>
            <a:ext cx="8229600" cy="3830004"/>
          </a:xfrm>
          <a:prstGeom prst="rect">
            <a:avLst/>
          </a:prstGeom>
        </p:spPr>
      </p:pic>
    </p:spTree>
    <p:extLst>
      <p:ext uri="{BB962C8B-B14F-4D97-AF65-F5344CB8AC3E}">
        <p14:creationId xmlns:p14="http://schemas.microsoft.com/office/powerpoint/2010/main" val="188505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A8F4-E1E8-BD48-ADE9-8CC5B6B70AC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20933B8-6AD9-D445-BA22-D50D08B0116C}"/>
              </a:ext>
            </a:extLst>
          </p:cNvPr>
          <p:cNvSpPr>
            <a:spLocks noGrp="1"/>
          </p:cNvSpPr>
          <p:nvPr>
            <p:ph idx="1"/>
          </p:nvPr>
        </p:nvSpPr>
        <p:spPr/>
        <p:txBody>
          <a:bodyPr>
            <a:normAutofit/>
          </a:bodyPr>
          <a:lstStyle/>
          <a:p>
            <a:r>
              <a:rPr lang="en-US" dirty="0"/>
              <a:t>Me:</a:t>
            </a:r>
          </a:p>
          <a:p>
            <a:pPr lvl="1"/>
            <a:r>
              <a:rPr lang="en-US" dirty="0"/>
              <a:t>Barney Ricca</a:t>
            </a:r>
          </a:p>
          <a:p>
            <a:pPr lvl="1"/>
            <a:r>
              <a:rPr lang="en-US" dirty="0"/>
              <a:t>St. John Fisher College (Rochester, NY, USA)</a:t>
            </a:r>
          </a:p>
          <a:p>
            <a:pPr lvl="1"/>
            <a:r>
              <a:rPr lang="en-US" dirty="0">
                <a:hlinkClick r:id="rId2"/>
              </a:rPr>
              <a:t>bricca@sjfc.edu</a:t>
            </a:r>
            <a:endParaRPr lang="en-US" dirty="0"/>
          </a:p>
          <a:p>
            <a:pPr lvl="1"/>
            <a:r>
              <a:rPr lang="en-US" dirty="0"/>
              <a:t>Started in physics (musical acoustics); wandered through complex systems, STEM education, and (now) data science</a:t>
            </a:r>
          </a:p>
          <a:p>
            <a:r>
              <a:rPr lang="en-US" dirty="0"/>
              <a:t>Question for you: </a:t>
            </a:r>
          </a:p>
          <a:p>
            <a:pPr lvl="1"/>
            <a:r>
              <a:rPr lang="en-US" dirty="0"/>
              <a:t>In a chat (to everyone)…from what systems do you get data?</a:t>
            </a:r>
          </a:p>
        </p:txBody>
      </p:sp>
      <p:sp>
        <p:nvSpPr>
          <p:cNvPr id="4" name="Footer Placeholder 3">
            <a:extLst>
              <a:ext uri="{FF2B5EF4-FFF2-40B4-BE49-F238E27FC236}">
                <a16:creationId xmlns:a16="http://schemas.microsoft.com/office/drawing/2014/main" id="{0C90E93F-F2AC-D648-94E2-279781D89FC2}"/>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6454648C-9B4F-334D-9353-5B3A79B38D58}"/>
              </a:ext>
            </a:extLst>
          </p:cNvPr>
          <p:cNvSpPr>
            <a:spLocks noGrp="1"/>
          </p:cNvSpPr>
          <p:nvPr>
            <p:ph type="sldNum" sz="quarter" idx="12"/>
          </p:nvPr>
        </p:nvSpPr>
        <p:spPr/>
        <p:txBody>
          <a:bodyPr/>
          <a:lstStyle/>
          <a:p>
            <a:fld id="{21EF0D87-5ABE-B343-B75D-D45A57E4556A}" type="slidenum">
              <a:rPr lang="en-US" sz="1600" smtClean="0"/>
              <a:t>3</a:t>
            </a:fld>
            <a:endParaRPr lang="en-US" sz="1600" dirty="0"/>
          </a:p>
        </p:txBody>
      </p:sp>
    </p:spTree>
    <p:extLst>
      <p:ext uri="{BB962C8B-B14F-4D97-AF65-F5344CB8AC3E}">
        <p14:creationId xmlns:p14="http://schemas.microsoft.com/office/powerpoint/2010/main" val="407488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FFBEB-BC3A-7449-96DC-DAFEC09F6215}"/>
              </a:ext>
            </a:extLst>
          </p:cNvPr>
          <p:cNvSpPr>
            <a:spLocks noGrp="1"/>
          </p:cNvSpPr>
          <p:nvPr>
            <p:ph type="title"/>
          </p:nvPr>
        </p:nvSpPr>
        <p:spPr>
          <a:xfrm>
            <a:off x="457200" y="2438400"/>
            <a:ext cx="8229600" cy="990600"/>
          </a:xfrm>
        </p:spPr>
        <p:txBody>
          <a:bodyPr/>
          <a:lstStyle/>
          <a:p>
            <a:r>
              <a:rPr lang="en-US" dirty="0"/>
              <a:t>Examples</a:t>
            </a:r>
          </a:p>
        </p:txBody>
      </p:sp>
      <p:sp>
        <p:nvSpPr>
          <p:cNvPr id="3" name="Footer Placeholder 2">
            <a:extLst>
              <a:ext uri="{FF2B5EF4-FFF2-40B4-BE49-F238E27FC236}">
                <a16:creationId xmlns:a16="http://schemas.microsoft.com/office/drawing/2014/main" id="{18D4F5D9-7075-1E43-A9B2-565B6A399F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E7DA1C8A-5264-D54E-A74E-93EAB10E5107}"/>
              </a:ext>
            </a:extLst>
          </p:cNvPr>
          <p:cNvSpPr>
            <a:spLocks noGrp="1"/>
          </p:cNvSpPr>
          <p:nvPr>
            <p:ph type="sldNum" sz="quarter" idx="12"/>
          </p:nvPr>
        </p:nvSpPr>
        <p:spPr/>
        <p:txBody>
          <a:bodyPr/>
          <a:lstStyle/>
          <a:p>
            <a:fld id="{21EF0D87-5ABE-B343-B75D-D45A57E4556A}" type="slidenum">
              <a:rPr lang="en-US" sz="1600" smtClean="0"/>
              <a:t>30</a:t>
            </a:fld>
            <a:endParaRPr lang="en-US" sz="1600" dirty="0"/>
          </a:p>
        </p:txBody>
      </p:sp>
    </p:spTree>
    <p:extLst>
      <p:ext uri="{BB962C8B-B14F-4D97-AF65-F5344CB8AC3E}">
        <p14:creationId xmlns:p14="http://schemas.microsoft.com/office/powerpoint/2010/main" val="1662338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F24E-F96D-5547-91F0-35ED60E2EFFA}"/>
              </a:ext>
            </a:extLst>
          </p:cNvPr>
          <p:cNvSpPr>
            <a:spLocks noGrp="1"/>
          </p:cNvSpPr>
          <p:nvPr>
            <p:ph type="title"/>
          </p:nvPr>
        </p:nvSpPr>
        <p:spPr/>
        <p:txBody>
          <a:bodyPr/>
          <a:lstStyle/>
          <a:p>
            <a:r>
              <a:rPr lang="en-US" dirty="0"/>
              <a:t>Time Series: Learning to Walk</a:t>
            </a:r>
          </a:p>
        </p:txBody>
      </p:sp>
      <p:sp>
        <p:nvSpPr>
          <p:cNvPr id="3" name="Content Placeholder 2">
            <a:extLst>
              <a:ext uri="{FF2B5EF4-FFF2-40B4-BE49-F238E27FC236}">
                <a16:creationId xmlns:a16="http://schemas.microsoft.com/office/drawing/2014/main" id="{26057F74-4B6C-5D43-B09D-FC2EA5916086}"/>
              </a:ext>
            </a:extLst>
          </p:cNvPr>
          <p:cNvSpPr>
            <a:spLocks noGrp="1"/>
          </p:cNvSpPr>
          <p:nvPr>
            <p:ph idx="1"/>
          </p:nvPr>
        </p:nvSpPr>
        <p:spPr/>
        <p:txBody>
          <a:bodyPr/>
          <a:lstStyle/>
          <a:p>
            <a:r>
              <a:rPr lang="en-US" dirty="0"/>
              <a:t>Early exploratory work I’m doing with Marybeth Grant-</a:t>
            </a:r>
            <a:r>
              <a:rPr lang="en-US" dirty="0" err="1"/>
              <a:t>Buetler</a:t>
            </a:r>
            <a:r>
              <a:rPr lang="en-US" dirty="0"/>
              <a:t> &amp; Richard </a:t>
            </a:r>
            <a:r>
              <a:rPr lang="en-US" dirty="0" err="1"/>
              <a:t>Buetler</a:t>
            </a:r>
            <a:endParaRPr lang="en-US" dirty="0"/>
          </a:p>
          <a:p>
            <a:pPr lvl="1"/>
            <a:r>
              <a:rPr lang="en-US" dirty="0"/>
              <a:t>It’s their data; I just had this crazy idea.</a:t>
            </a:r>
          </a:p>
          <a:p>
            <a:pPr lvl="1"/>
            <a:r>
              <a:rPr lang="en-US" dirty="0"/>
              <a:t>Dynamic Time Warping (DTW) is an almost topological approach</a:t>
            </a:r>
          </a:p>
          <a:p>
            <a:pPr lvl="1"/>
            <a:r>
              <a:rPr lang="en-US" dirty="0"/>
              <a:t>Smooth data using significant topological features, then use DTW</a:t>
            </a:r>
          </a:p>
        </p:txBody>
      </p:sp>
      <p:sp>
        <p:nvSpPr>
          <p:cNvPr id="4" name="Footer Placeholder 3">
            <a:extLst>
              <a:ext uri="{FF2B5EF4-FFF2-40B4-BE49-F238E27FC236}">
                <a16:creationId xmlns:a16="http://schemas.microsoft.com/office/drawing/2014/main" id="{821E5AE3-0004-E045-B572-3DE47046863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CDDBC0F8-64D8-8744-B90F-4ED4F82470D9}"/>
              </a:ext>
            </a:extLst>
          </p:cNvPr>
          <p:cNvSpPr>
            <a:spLocks noGrp="1"/>
          </p:cNvSpPr>
          <p:nvPr>
            <p:ph type="sldNum" sz="quarter" idx="12"/>
          </p:nvPr>
        </p:nvSpPr>
        <p:spPr/>
        <p:txBody>
          <a:bodyPr/>
          <a:lstStyle/>
          <a:p>
            <a:fld id="{21EF0D87-5ABE-B343-B75D-D45A57E4556A}" type="slidenum">
              <a:rPr lang="en-US" sz="1600" smtClean="0"/>
              <a:t>31</a:t>
            </a:fld>
            <a:endParaRPr lang="en-US" sz="1600" dirty="0"/>
          </a:p>
        </p:txBody>
      </p:sp>
    </p:spTree>
    <p:extLst>
      <p:ext uri="{BB962C8B-B14F-4D97-AF65-F5344CB8AC3E}">
        <p14:creationId xmlns:p14="http://schemas.microsoft.com/office/powerpoint/2010/main" val="1913494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24BC-48EF-0448-882A-99C2A1F08383}"/>
              </a:ext>
            </a:extLst>
          </p:cNvPr>
          <p:cNvSpPr>
            <a:spLocks noGrp="1"/>
          </p:cNvSpPr>
          <p:nvPr>
            <p:ph type="title"/>
          </p:nvPr>
        </p:nvSpPr>
        <p:spPr/>
        <p:txBody>
          <a:bodyPr/>
          <a:lstStyle/>
          <a:p>
            <a:r>
              <a:rPr lang="en-US" dirty="0"/>
              <a:t>Multiple time series</a:t>
            </a:r>
          </a:p>
        </p:txBody>
      </p:sp>
      <p:sp>
        <p:nvSpPr>
          <p:cNvPr id="3" name="Content Placeholder 2">
            <a:extLst>
              <a:ext uri="{FF2B5EF4-FFF2-40B4-BE49-F238E27FC236}">
                <a16:creationId xmlns:a16="http://schemas.microsoft.com/office/drawing/2014/main" id="{98A6CB38-1A36-184E-8C25-3477C8301D8F}"/>
              </a:ext>
            </a:extLst>
          </p:cNvPr>
          <p:cNvSpPr>
            <a:spLocks noGrp="1"/>
          </p:cNvSpPr>
          <p:nvPr>
            <p:ph idx="1"/>
          </p:nvPr>
        </p:nvSpPr>
        <p:spPr/>
        <p:txBody>
          <a:bodyPr/>
          <a:lstStyle/>
          <a:p>
            <a:r>
              <a:rPr lang="en-US" dirty="0"/>
              <a:t>Zhang et al. (2020) data would be best</a:t>
            </a:r>
          </a:p>
          <a:p>
            <a:pPr lvl="1"/>
            <a:r>
              <a:rPr lang="en-US" dirty="0" err="1"/>
              <a:t>Betti</a:t>
            </a:r>
            <a:r>
              <a:rPr lang="en-US" dirty="0"/>
              <a:t> numbers</a:t>
            </a:r>
          </a:p>
          <a:p>
            <a:r>
              <a:rPr lang="en-US" dirty="0"/>
              <a:t>Analyze with persistence diagrams</a:t>
            </a:r>
          </a:p>
          <a:p>
            <a:pPr lvl="1"/>
            <a:r>
              <a:rPr lang="en-US" dirty="0"/>
              <a:t>Show their bar code diagram, just so people know that they are there</a:t>
            </a:r>
          </a:p>
          <a:p>
            <a:pPr lvl="1"/>
            <a:r>
              <a:rPr lang="en-US" dirty="0"/>
              <a:t>RQA based on persistence</a:t>
            </a:r>
          </a:p>
        </p:txBody>
      </p:sp>
      <p:sp>
        <p:nvSpPr>
          <p:cNvPr id="4" name="Footer Placeholder 3">
            <a:extLst>
              <a:ext uri="{FF2B5EF4-FFF2-40B4-BE49-F238E27FC236}">
                <a16:creationId xmlns:a16="http://schemas.microsoft.com/office/drawing/2014/main" id="{A5EE349A-5C8D-BC41-AD8D-9C42AF9A42DD}"/>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BDFD37A-B39D-594F-A4C0-415469B72A8F}"/>
              </a:ext>
            </a:extLst>
          </p:cNvPr>
          <p:cNvSpPr>
            <a:spLocks noGrp="1"/>
          </p:cNvSpPr>
          <p:nvPr>
            <p:ph type="sldNum" sz="quarter" idx="12"/>
          </p:nvPr>
        </p:nvSpPr>
        <p:spPr/>
        <p:txBody>
          <a:bodyPr/>
          <a:lstStyle/>
          <a:p>
            <a:fld id="{21EF0D87-5ABE-B343-B75D-D45A57E4556A}" type="slidenum">
              <a:rPr lang="en-US" sz="1600" smtClean="0"/>
              <a:t>32</a:t>
            </a:fld>
            <a:endParaRPr lang="en-US" dirty="0"/>
          </a:p>
        </p:txBody>
      </p:sp>
    </p:spTree>
    <p:extLst>
      <p:ext uri="{BB962C8B-B14F-4D97-AF65-F5344CB8AC3E}">
        <p14:creationId xmlns:p14="http://schemas.microsoft.com/office/powerpoint/2010/main" val="3577750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7399-BFCD-104E-B39F-D40F15B79065}"/>
              </a:ext>
            </a:extLst>
          </p:cNvPr>
          <p:cNvSpPr>
            <a:spLocks noGrp="1"/>
          </p:cNvSpPr>
          <p:nvPr>
            <p:ph type="title"/>
          </p:nvPr>
        </p:nvSpPr>
        <p:spPr>
          <a:xfrm>
            <a:off x="428907" y="2438400"/>
            <a:ext cx="8229600" cy="990600"/>
          </a:xfrm>
        </p:spPr>
        <p:txBody>
          <a:bodyPr/>
          <a:lstStyle/>
          <a:p>
            <a:r>
              <a:rPr lang="en-US" dirty="0"/>
              <a:t>In practice: To the </a:t>
            </a:r>
            <a:r>
              <a:rPr lang="en-US" i="1" dirty="0">
                <a:hlinkClick r:id="rId2">
                  <a:extLst>
                    <a:ext uri="{A12FA001-AC4F-418D-AE19-62706E023703}">
                      <ahyp:hlinkClr xmlns:ahyp="http://schemas.microsoft.com/office/drawing/2018/hyperlinkcolor" val="tx"/>
                    </a:ext>
                  </a:extLst>
                </a:hlinkClick>
              </a:rPr>
              <a:t>R</a:t>
            </a:r>
            <a:r>
              <a:rPr lang="en-US" dirty="0"/>
              <a:t> Cave!</a:t>
            </a:r>
          </a:p>
        </p:txBody>
      </p:sp>
      <p:sp>
        <p:nvSpPr>
          <p:cNvPr id="3" name="Footer Placeholder 2">
            <a:extLst>
              <a:ext uri="{FF2B5EF4-FFF2-40B4-BE49-F238E27FC236}">
                <a16:creationId xmlns:a16="http://schemas.microsoft.com/office/drawing/2014/main" id="{B8B6DF78-8D4C-4442-8FD8-BC913B5A559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4F8BD83E-A346-9B48-AE42-AB60B6A32C9A}"/>
              </a:ext>
            </a:extLst>
          </p:cNvPr>
          <p:cNvSpPr>
            <a:spLocks noGrp="1"/>
          </p:cNvSpPr>
          <p:nvPr>
            <p:ph type="sldNum" sz="quarter" idx="12"/>
          </p:nvPr>
        </p:nvSpPr>
        <p:spPr/>
        <p:txBody>
          <a:bodyPr/>
          <a:lstStyle/>
          <a:p>
            <a:fld id="{21EF0D87-5ABE-B343-B75D-D45A57E4556A}" type="slidenum">
              <a:rPr lang="en-US" sz="1600" smtClean="0"/>
              <a:t>33</a:t>
            </a:fld>
            <a:endParaRPr lang="en-US" dirty="0"/>
          </a:p>
        </p:txBody>
      </p:sp>
    </p:spTree>
    <p:extLst>
      <p:ext uri="{BB962C8B-B14F-4D97-AF65-F5344CB8AC3E}">
        <p14:creationId xmlns:p14="http://schemas.microsoft.com/office/powerpoint/2010/main" val="4045903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3F95-764D-1149-8483-DE3E9F2F2BAB}"/>
              </a:ext>
            </a:extLst>
          </p:cNvPr>
          <p:cNvSpPr>
            <a:spLocks noGrp="1"/>
          </p:cNvSpPr>
          <p:nvPr>
            <p:ph type="title"/>
          </p:nvPr>
        </p:nvSpPr>
        <p:spPr>
          <a:xfrm>
            <a:off x="457200" y="2438400"/>
            <a:ext cx="8229600" cy="990600"/>
          </a:xfrm>
        </p:spPr>
        <p:txBody>
          <a:bodyPr/>
          <a:lstStyle/>
          <a:p>
            <a:r>
              <a:rPr lang="en-US" dirty="0"/>
              <a:t>Questions and Discussion</a:t>
            </a:r>
          </a:p>
        </p:txBody>
      </p:sp>
      <p:sp>
        <p:nvSpPr>
          <p:cNvPr id="3" name="Content Placeholder 2">
            <a:extLst>
              <a:ext uri="{FF2B5EF4-FFF2-40B4-BE49-F238E27FC236}">
                <a16:creationId xmlns:a16="http://schemas.microsoft.com/office/drawing/2014/main" id="{1CA52A96-5240-9243-986A-43AA9AF120D4}"/>
              </a:ext>
            </a:extLst>
          </p:cNvPr>
          <p:cNvSpPr>
            <a:spLocks noGrp="1"/>
          </p:cNvSpPr>
          <p:nvPr>
            <p:ph idx="1"/>
          </p:nvPr>
        </p:nvSpPr>
        <p:spPr>
          <a:xfrm>
            <a:off x="457200" y="5123329"/>
            <a:ext cx="8229600" cy="1210236"/>
          </a:xfrm>
        </p:spPr>
        <p:txBody>
          <a:bodyPr/>
          <a:lstStyle/>
          <a:p>
            <a:pPr marL="0" indent="0" algn="r">
              <a:buNone/>
            </a:pPr>
            <a:r>
              <a:rPr lang="en-US" dirty="0"/>
              <a:t>Contact me: </a:t>
            </a:r>
            <a:r>
              <a:rPr lang="en-US" dirty="0">
                <a:hlinkClick r:id="rId2"/>
              </a:rPr>
              <a:t>bricca@sjfc.edu</a:t>
            </a:r>
            <a:r>
              <a:rPr lang="en-US" dirty="0"/>
              <a:t> </a:t>
            </a:r>
          </a:p>
          <a:p>
            <a:pPr marL="0" indent="0" algn="r">
              <a:buNone/>
            </a:pPr>
            <a:r>
              <a:rPr lang="en-US" dirty="0"/>
              <a:t>This presentation: </a:t>
            </a:r>
            <a:r>
              <a:rPr lang="en-US" dirty="0">
                <a:hlinkClick r:id="rId3"/>
              </a:rPr>
              <a:t>https://bit.ly/SCTPLS-TDA</a:t>
            </a:r>
            <a:endParaRPr lang="en-US" dirty="0"/>
          </a:p>
          <a:p>
            <a:endParaRPr lang="en-US" dirty="0"/>
          </a:p>
        </p:txBody>
      </p:sp>
      <p:sp>
        <p:nvSpPr>
          <p:cNvPr id="4" name="Footer Placeholder 3">
            <a:extLst>
              <a:ext uri="{FF2B5EF4-FFF2-40B4-BE49-F238E27FC236}">
                <a16:creationId xmlns:a16="http://schemas.microsoft.com/office/drawing/2014/main" id="{F5EDBEA6-FDEB-5846-A8F6-794B562AA608}"/>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10FEDB1D-A0F7-9847-B30F-098DB2BC87D8}"/>
              </a:ext>
            </a:extLst>
          </p:cNvPr>
          <p:cNvSpPr>
            <a:spLocks noGrp="1"/>
          </p:cNvSpPr>
          <p:nvPr>
            <p:ph type="sldNum" sz="quarter" idx="12"/>
          </p:nvPr>
        </p:nvSpPr>
        <p:spPr/>
        <p:txBody>
          <a:bodyPr/>
          <a:lstStyle/>
          <a:p>
            <a:fld id="{21EF0D87-5ABE-B343-B75D-D45A57E4556A}" type="slidenum">
              <a:rPr lang="en-US" sz="1600" smtClean="0"/>
              <a:t>34</a:t>
            </a:fld>
            <a:endParaRPr lang="en-US" sz="1600" dirty="0"/>
          </a:p>
        </p:txBody>
      </p:sp>
    </p:spTree>
    <p:extLst>
      <p:ext uri="{BB962C8B-B14F-4D97-AF65-F5344CB8AC3E}">
        <p14:creationId xmlns:p14="http://schemas.microsoft.com/office/powerpoint/2010/main" val="3977917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5DC2-3229-C142-A3C7-99877C714784}"/>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CA8A1B7-424F-C647-A383-AEC505B8CE7E}"/>
              </a:ext>
            </a:extLst>
          </p:cNvPr>
          <p:cNvSpPr>
            <a:spLocks noGrp="1"/>
          </p:cNvSpPr>
          <p:nvPr>
            <p:ph idx="1"/>
          </p:nvPr>
        </p:nvSpPr>
        <p:spPr/>
        <p:txBody>
          <a:bodyPr/>
          <a:lstStyle/>
          <a:p>
            <a:r>
              <a:rPr lang="en-US" dirty="0"/>
              <a:t>At the end of this workshop, you should:</a:t>
            </a:r>
          </a:p>
          <a:p>
            <a:pPr lvl="1"/>
            <a:r>
              <a:rPr lang="en-US" dirty="0"/>
              <a:t>Possess basic conceptual knowledge of topology</a:t>
            </a:r>
          </a:p>
          <a:p>
            <a:pPr lvl="1"/>
            <a:r>
              <a:rPr lang="en-US" dirty="0"/>
              <a:t>Be able to identify situations where TDA may useful</a:t>
            </a:r>
          </a:p>
          <a:p>
            <a:pPr lvl="1"/>
            <a:r>
              <a:rPr lang="en-US" dirty="0"/>
              <a:t>Have a source for some basic TDA in </a:t>
            </a:r>
            <a:r>
              <a:rPr lang="en-US" i="1" dirty="0"/>
              <a:t>R</a:t>
            </a:r>
            <a:r>
              <a:rPr lang="en-US" dirty="0"/>
              <a:t> (via the script)</a:t>
            </a:r>
          </a:p>
          <a:p>
            <a:pPr lvl="2"/>
            <a:r>
              <a:rPr lang="en-US" dirty="0"/>
              <a:t>Better sources exist, but they require more in-depth knowledge than will happen here</a:t>
            </a:r>
          </a:p>
          <a:p>
            <a:pPr lvl="2"/>
            <a:r>
              <a:rPr lang="en-US" dirty="0"/>
              <a:t>This one is still in development</a:t>
            </a:r>
          </a:p>
          <a:p>
            <a:pPr lvl="1"/>
            <a:r>
              <a:rPr lang="en-US" dirty="0"/>
              <a:t>Be able to interpret TDA results</a:t>
            </a:r>
          </a:p>
        </p:txBody>
      </p:sp>
      <p:sp>
        <p:nvSpPr>
          <p:cNvPr id="4" name="Footer Placeholder 3">
            <a:extLst>
              <a:ext uri="{FF2B5EF4-FFF2-40B4-BE49-F238E27FC236}">
                <a16:creationId xmlns:a16="http://schemas.microsoft.com/office/drawing/2014/main" id="{3102F2CE-E092-354D-9811-23C9691F825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A9D2A2F8-7E53-1945-BB46-D0292E1F9C12}"/>
              </a:ext>
            </a:extLst>
          </p:cNvPr>
          <p:cNvSpPr>
            <a:spLocks noGrp="1"/>
          </p:cNvSpPr>
          <p:nvPr>
            <p:ph type="sldNum" sz="quarter" idx="12"/>
          </p:nvPr>
        </p:nvSpPr>
        <p:spPr/>
        <p:txBody>
          <a:bodyPr/>
          <a:lstStyle/>
          <a:p>
            <a:fld id="{21EF0D87-5ABE-B343-B75D-D45A57E4556A}" type="slidenum">
              <a:rPr lang="en-US" sz="1600" smtClean="0"/>
              <a:t>4</a:t>
            </a:fld>
            <a:endParaRPr lang="en-US" dirty="0"/>
          </a:p>
        </p:txBody>
      </p:sp>
    </p:spTree>
    <p:extLst>
      <p:ext uri="{BB962C8B-B14F-4D97-AF65-F5344CB8AC3E}">
        <p14:creationId xmlns:p14="http://schemas.microsoft.com/office/powerpoint/2010/main" val="2350525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2F26-BF61-AE46-BC0C-254A741536F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1F395FF-74D9-0E46-B804-98A6A26CA8DA}"/>
              </a:ext>
            </a:extLst>
          </p:cNvPr>
          <p:cNvSpPr>
            <a:spLocks noGrp="1"/>
          </p:cNvSpPr>
          <p:nvPr>
            <p:ph idx="1"/>
          </p:nvPr>
        </p:nvSpPr>
        <p:spPr/>
        <p:txBody>
          <a:bodyPr/>
          <a:lstStyle/>
          <a:p>
            <a:r>
              <a:rPr lang="en-US" dirty="0"/>
              <a:t>What one might want to do with data</a:t>
            </a:r>
          </a:p>
          <a:p>
            <a:r>
              <a:rPr lang="en-US" dirty="0"/>
              <a:t>Topology survival kit</a:t>
            </a:r>
          </a:p>
          <a:p>
            <a:pPr lvl="1"/>
            <a:r>
              <a:rPr lang="en-US" dirty="0"/>
              <a:t>Conceptual</a:t>
            </a:r>
          </a:p>
          <a:p>
            <a:r>
              <a:rPr lang="en-US" dirty="0"/>
              <a:t>Topology applied to data</a:t>
            </a:r>
          </a:p>
          <a:p>
            <a:r>
              <a:rPr lang="en-US" dirty="0"/>
              <a:t>Discussion</a:t>
            </a:r>
          </a:p>
        </p:txBody>
      </p:sp>
      <p:sp>
        <p:nvSpPr>
          <p:cNvPr id="4" name="Footer Placeholder 3">
            <a:extLst>
              <a:ext uri="{FF2B5EF4-FFF2-40B4-BE49-F238E27FC236}">
                <a16:creationId xmlns:a16="http://schemas.microsoft.com/office/drawing/2014/main" id="{8F5056BA-04AE-8440-AF3D-7B5A593EF28F}"/>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36F1B24-A289-F64B-A816-35D2B9C59E34}"/>
              </a:ext>
            </a:extLst>
          </p:cNvPr>
          <p:cNvSpPr>
            <a:spLocks noGrp="1"/>
          </p:cNvSpPr>
          <p:nvPr>
            <p:ph type="sldNum" sz="quarter" idx="12"/>
          </p:nvPr>
        </p:nvSpPr>
        <p:spPr/>
        <p:txBody>
          <a:bodyPr/>
          <a:lstStyle/>
          <a:p>
            <a:fld id="{21EF0D87-5ABE-B343-B75D-D45A57E4556A}" type="slidenum">
              <a:rPr lang="en-US" sz="1600" smtClean="0"/>
              <a:t>5</a:t>
            </a:fld>
            <a:endParaRPr lang="en-US" sz="1600" dirty="0"/>
          </a:p>
        </p:txBody>
      </p:sp>
    </p:spTree>
    <p:extLst>
      <p:ext uri="{BB962C8B-B14F-4D97-AF65-F5344CB8AC3E}">
        <p14:creationId xmlns:p14="http://schemas.microsoft.com/office/powerpoint/2010/main" val="392415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729D8-BBDC-7D45-AD36-EAD11EA4B030}"/>
              </a:ext>
            </a:extLst>
          </p:cNvPr>
          <p:cNvSpPr>
            <a:spLocks noGrp="1"/>
          </p:cNvSpPr>
          <p:nvPr>
            <p:ph type="title"/>
          </p:nvPr>
        </p:nvSpPr>
        <p:spPr>
          <a:xfrm>
            <a:off x="457200" y="2438400"/>
            <a:ext cx="8229600" cy="990600"/>
          </a:xfrm>
        </p:spPr>
        <p:txBody>
          <a:bodyPr/>
          <a:lstStyle/>
          <a:p>
            <a:r>
              <a:rPr lang="en-US" dirty="0"/>
              <a:t>Data</a:t>
            </a:r>
          </a:p>
        </p:txBody>
      </p:sp>
      <p:sp>
        <p:nvSpPr>
          <p:cNvPr id="3" name="Footer Placeholder 2">
            <a:extLst>
              <a:ext uri="{FF2B5EF4-FFF2-40B4-BE49-F238E27FC236}">
                <a16:creationId xmlns:a16="http://schemas.microsoft.com/office/drawing/2014/main" id="{C1020712-9DE4-004D-8241-714C186A3E34}"/>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B784AC54-A855-7D43-83FE-D13121640EA2}"/>
              </a:ext>
            </a:extLst>
          </p:cNvPr>
          <p:cNvSpPr>
            <a:spLocks noGrp="1"/>
          </p:cNvSpPr>
          <p:nvPr>
            <p:ph type="sldNum" sz="quarter" idx="12"/>
          </p:nvPr>
        </p:nvSpPr>
        <p:spPr/>
        <p:txBody>
          <a:bodyPr/>
          <a:lstStyle/>
          <a:p>
            <a:fld id="{21EF0D87-5ABE-B343-B75D-D45A57E4556A}" type="slidenum">
              <a:rPr lang="en-US" sz="1600" smtClean="0"/>
              <a:t>6</a:t>
            </a:fld>
            <a:endParaRPr lang="en-US" sz="1600" dirty="0"/>
          </a:p>
        </p:txBody>
      </p:sp>
    </p:spTree>
    <p:extLst>
      <p:ext uri="{BB962C8B-B14F-4D97-AF65-F5344CB8AC3E}">
        <p14:creationId xmlns:p14="http://schemas.microsoft.com/office/powerpoint/2010/main" val="391807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16E6-6FB8-F04C-ADA9-D029EDC8F3F8}"/>
              </a:ext>
            </a:extLst>
          </p:cNvPr>
          <p:cNvSpPr>
            <a:spLocks noGrp="1"/>
          </p:cNvSpPr>
          <p:nvPr>
            <p:ph type="title"/>
          </p:nvPr>
        </p:nvSpPr>
        <p:spPr/>
        <p:txBody>
          <a:bodyPr/>
          <a:lstStyle/>
          <a:p>
            <a:r>
              <a:rPr lang="en-US" dirty="0"/>
              <a:t>Messy nonlinear data</a:t>
            </a:r>
          </a:p>
        </p:txBody>
      </p:sp>
      <p:sp>
        <p:nvSpPr>
          <p:cNvPr id="3" name="Content Placeholder 2">
            <a:extLst>
              <a:ext uri="{FF2B5EF4-FFF2-40B4-BE49-F238E27FC236}">
                <a16:creationId xmlns:a16="http://schemas.microsoft.com/office/drawing/2014/main" id="{45021A14-9553-EC41-BF29-C230795D3BA4}"/>
              </a:ext>
            </a:extLst>
          </p:cNvPr>
          <p:cNvSpPr>
            <a:spLocks noGrp="1"/>
          </p:cNvSpPr>
          <p:nvPr>
            <p:ph idx="1"/>
          </p:nvPr>
        </p:nvSpPr>
        <p:spPr>
          <a:xfrm>
            <a:off x="457200" y="1378424"/>
            <a:ext cx="8229600" cy="5098576"/>
          </a:xfrm>
        </p:spPr>
        <p:txBody>
          <a:bodyPr/>
          <a:lstStyle/>
          <a:p>
            <a:r>
              <a:rPr lang="en-US" sz="2800" dirty="0"/>
              <a:t>Things we might want to know about data:</a:t>
            </a:r>
          </a:p>
          <a:p>
            <a:pPr lvl="1"/>
            <a:r>
              <a:rPr lang="en-US" sz="2400" dirty="0"/>
              <a:t>Shape of data</a:t>
            </a:r>
          </a:p>
          <a:p>
            <a:pPr lvl="2"/>
            <a:r>
              <a:rPr lang="en-US" sz="2200" dirty="0"/>
              <a:t>Embedded in an abstract space</a:t>
            </a:r>
          </a:p>
          <a:p>
            <a:pPr lvl="2"/>
            <a:r>
              <a:rPr lang="en-US" sz="2200" dirty="0"/>
              <a:t>Find population from sample (s</a:t>
            </a:r>
            <a:r>
              <a:rPr lang="en-US" sz="2000" dirty="0"/>
              <a:t>ampling process unknown)</a:t>
            </a:r>
          </a:p>
          <a:p>
            <a:pPr lvl="1"/>
            <a:r>
              <a:rPr lang="en-US" sz="2400" dirty="0"/>
              <a:t>Single data stream time series</a:t>
            </a:r>
          </a:p>
          <a:p>
            <a:pPr lvl="2"/>
            <a:r>
              <a:rPr lang="en-US" sz="2200" dirty="0"/>
              <a:t>Noise vs. signal</a:t>
            </a:r>
          </a:p>
          <a:p>
            <a:pPr lvl="2"/>
            <a:r>
              <a:rPr lang="en-US" sz="2000" dirty="0"/>
              <a:t>Better sensitivity RQA</a:t>
            </a:r>
          </a:p>
          <a:p>
            <a:pPr lvl="1"/>
            <a:r>
              <a:rPr lang="en-US" sz="2400" dirty="0"/>
              <a:t>Multiple data streams</a:t>
            </a:r>
          </a:p>
          <a:p>
            <a:pPr lvl="2"/>
            <a:r>
              <a:rPr lang="en-US" sz="2000" dirty="0"/>
              <a:t>Fitting them together (e.g., cross recurrence quantification analysis, dynamic time warping)</a:t>
            </a:r>
          </a:p>
          <a:p>
            <a:pPr lvl="1"/>
            <a:endParaRPr lang="en-US" sz="2200" dirty="0"/>
          </a:p>
        </p:txBody>
      </p:sp>
      <p:sp>
        <p:nvSpPr>
          <p:cNvPr id="4" name="Footer Placeholder 3">
            <a:extLst>
              <a:ext uri="{FF2B5EF4-FFF2-40B4-BE49-F238E27FC236}">
                <a16:creationId xmlns:a16="http://schemas.microsoft.com/office/drawing/2014/main" id="{1407E6DC-6F81-6B45-BE96-599647138D3A}"/>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9A6A94F4-BA47-9241-AD3B-7419A7ABDDEE}"/>
              </a:ext>
            </a:extLst>
          </p:cNvPr>
          <p:cNvSpPr>
            <a:spLocks noGrp="1"/>
          </p:cNvSpPr>
          <p:nvPr>
            <p:ph type="sldNum" sz="quarter" idx="12"/>
          </p:nvPr>
        </p:nvSpPr>
        <p:spPr/>
        <p:txBody>
          <a:bodyPr/>
          <a:lstStyle/>
          <a:p>
            <a:fld id="{21EF0D87-5ABE-B343-B75D-D45A57E4556A}" type="slidenum">
              <a:rPr lang="en-US" sz="1600" smtClean="0"/>
              <a:t>7</a:t>
            </a:fld>
            <a:endParaRPr lang="en-US" sz="1600" dirty="0"/>
          </a:p>
        </p:txBody>
      </p:sp>
    </p:spTree>
    <p:extLst>
      <p:ext uri="{BB962C8B-B14F-4D97-AF65-F5344CB8AC3E}">
        <p14:creationId xmlns:p14="http://schemas.microsoft.com/office/powerpoint/2010/main" val="40114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EAEF-65D2-5B48-A4DB-C6D98290C208}"/>
              </a:ext>
            </a:extLst>
          </p:cNvPr>
          <p:cNvSpPr>
            <a:spLocks noGrp="1"/>
          </p:cNvSpPr>
          <p:nvPr>
            <p:ph type="title"/>
          </p:nvPr>
        </p:nvSpPr>
        <p:spPr>
          <a:xfrm>
            <a:off x="457200" y="2438400"/>
            <a:ext cx="8229600" cy="990600"/>
          </a:xfrm>
        </p:spPr>
        <p:txBody>
          <a:bodyPr/>
          <a:lstStyle/>
          <a:p>
            <a:r>
              <a:rPr lang="en-US" dirty="0"/>
              <a:t>Topology: An Introduction</a:t>
            </a:r>
          </a:p>
        </p:txBody>
      </p:sp>
      <p:sp>
        <p:nvSpPr>
          <p:cNvPr id="3" name="Footer Placeholder 2">
            <a:extLst>
              <a:ext uri="{FF2B5EF4-FFF2-40B4-BE49-F238E27FC236}">
                <a16:creationId xmlns:a16="http://schemas.microsoft.com/office/drawing/2014/main" id="{ACD9AF1B-F554-B84F-A6F9-47B1C45D3487}"/>
              </a:ext>
            </a:extLst>
          </p:cNvPr>
          <p:cNvSpPr>
            <a:spLocks noGrp="1"/>
          </p:cNvSpPr>
          <p:nvPr>
            <p:ph type="ftr" sz="quarter" idx="11"/>
          </p:nvPr>
        </p:nvSpPr>
        <p:spPr/>
        <p:txBody>
          <a:bodyPr/>
          <a:lstStyle/>
          <a:p>
            <a:r>
              <a:rPr lang="en-US" sz="1600" b="1" dirty="0"/>
              <a:t>Ricca - SCTLPS</a:t>
            </a:r>
          </a:p>
        </p:txBody>
      </p:sp>
      <p:sp>
        <p:nvSpPr>
          <p:cNvPr id="4" name="Slide Number Placeholder 3">
            <a:extLst>
              <a:ext uri="{FF2B5EF4-FFF2-40B4-BE49-F238E27FC236}">
                <a16:creationId xmlns:a16="http://schemas.microsoft.com/office/drawing/2014/main" id="{C4E332D6-E970-744B-8507-923A0858EED7}"/>
              </a:ext>
            </a:extLst>
          </p:cNvPr>
          <p:cNvSpPr>
            <a:spLocks noGrp="1"/>
          </p:cNvSpPr>
          <p:nvPr>
            <p:ph type="sldNum" sz="quarter" idx="12"/>
          </p:nvPr>
        </p:nvSpPr>
        <p:spPr/>
        <p:txBody>
          <a:bodyPr/>
          <a:lstStyle/>
          <a:p>
            <a:fld id="{21EF0D87-5ABE-B343-B75D-D45A57E4556A}" type="slidenum">
              <a:rPr lang="en-US" sz="1600" smtClean="0"/>
              <a:t>8</a:t>
            </a:fld>
            <a:endParaRPr lang="en-US" sz="1600" dirty="0"/>
          </a:p>
        </p:txBody>
      </p:sp>
    </p:spTree>
    <p:extLst>
      <p:ext uri="{BB962C8B-B14F-4D97-AF65-F5344CB8AC3E}">
        <p14:creationId xmlns:p14="http://schemas.microsoft.com/office/powerpoint/2010/main" val="868458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A768-533A-FE40-AD7F-1F82B83361AB}"/>
              </a:ext>
            </a:extLst>
          </p:cNvPr>
          <p:cNvSpPr>
            <a:spLocks noGrp="1"/>
          </p:cNvSpPr>
          <p:nvPr>
            <p:ph type="title"/>
          </p:nvPr>
        </p:nvSpPr>
        <p:spPr/>
        <p:txBody>
          <a:bodyPr/>
          <a:lstStyle/>
          <a:p>
            <a:r>
              <a:rPr lang="en-US" dirty="0"/>
              <a:t>Topology</a:t>
            </a:r>
          </a:p>
        </p:txBody>
      </p:sp>
      <p:sp>
        <p:nvSpPr>
          <p:cNvPr id="3" name="Content Placeholder 2">
            <a:extLst>
              <a:ext uri="{FF2B5EF4-FFF2-40B4-BE49-F238E27FC236}">
                <a16:creationId xmlns:a16="http://schemas.microsoft.com/office/drawing/2014/main" id="{5832745C-537F-654B-A8CB-A555EE2D1EC7}"/>
              </a:ext>
            </a:extLst>
          </p:cNvPr>
          <p:cNvSpPr>
            <a:spLocks noGrp="1"/>
          </p:cNvSpPr>
          <p:nvPr>
            <p:ph idx="1"/>
          </p:nvPr>
        </p:nvSpPr>
        <p:spPr/>
        <p:txBody>
          <a:bodyPr>
            <a:normAutofit lnSpcReduction="10000"/>
          </a:bodyPr>
          <a:lstStyle/>
          <a:p>
            <a:r>
              <a:rPr lang="en-US" dirty="0"/>
              <a:t>Really, topology is about transformations</a:t>
            </a:r>
          </a:p>
          <a:p>
            <a:pPr lvl="1"/>
            <a:r>
              <a:rPr lang="en-US" dirty="0"/>
              <a:t>Geometry: properties that are preserved under rotations, translations, and reflections</a:t>
            </a:r>
          </a:p>
          <a:p>
            <a:pPr lvl="1"/>
            <a:r>
              <a:rPr lang="en-US" dirty="0"/>
              <a:t>Topology: properties that are preserved under homology</a:t>
            </a:r>
          </a:p>
          <a:p>
            <a:pPr lvl="2"/>
            <a:r>
              <a:rPr lang="en-US" dirty="0"/>
              <a:t>Huh?!</a:t>
            </a:r>
          </a:p>
          <a:p>
            <a:pPr lvl="2"/>
            <a:r>
              <a:rPr lang="en-US" dirty="0"/>
              <a:t>Stretch, twist, deform, bend, move, etc., but not cut or glue or tie, etc.</a:t>
            </a:r>
          </a:p>
          <a:p>
            <a:r>
              <a:rPr lang="en-US" dirty="0"/>
              <a:t>We’ll do a simplified approach to topology &amp; homology;</a:t>
            </a:r>
          </a:p>
          <a:p>
            <a:pPr lvl="1"/>
            <a:r>
              <a:rPr lang="en-US" dirty="0"/>
              <a:t>Avoid simplexes, filtrations, </a:t>
            </a:r>
            <a:r>
              <a:rPr lang="en-US" dirty="0" err="1"/>
              <a:t>Ripf</a:t>
            </a:r>
            <a:r>
              <a:rPr lang="en-US" dirty="0"/>
              <a:t> vs. Cech, etc.,</a:t>
            </a:r>
          </a:p>
          <a:p>
            <a:pPr lvl="2"/>
            <a:r>
              <a:rPr lang="en-US" dirty="0"/>
              <a:t>Instead, we’ll rely on examples and generalize from there</a:t>
            </a:r>
          </a:p>
          <a:p>
            <a:pPr lvl="1"/>
            <a:r>
              <a:rPr lang="en-US" dirty="0"/>
              <a:t>Notice, the workshop objectives did not include a full in-depth approach to topology</a:t>
            </a:r>
          </a:p>
          <a:p>
            <a:pPr lvl="2"/>
            <a:r>
              <a:rPr lang="en-US" dirty="0"/>
              <a:t>Will almost certainly be correct for real-world data that are encountered in psychology, economics, etc.</a:t>
            </a:r>
          </a:p>
          <a:p>
            <a:pPr lvl="2"/>
            <a:r>
              <a:rPr lang="en-US" dirty="0"/>
              <a:t>But be careful</a:t>
            </a:r>
          </a:p>
        </p:txBody>
      </p:sp>
      <p:sp>
        <p:nvSpPr>
          <p:cNvPr id="4" name="Footer Placeholder 3">
            <a:extLst>
              <a:ext uri="{FF2B5EF4-FFF2-40B4-BE49-F238E27FC236}">
                <a16:creationId xmlns:a16="http://schemas.microsoft.com/office/drawing/2014/main" id="{A5D79DF1-0B93-D641-B2D4-23648CA4B7FE}"/>
              </a:ext>
            </a:extLst>
          </p:cNvPr>
          <p:cNvSpPr>
            <a:spLocks noGrp="1"/>
          </p:cNvSpPr>
          <p:nvPr>
            <p:ph type="ftr" sz="quarter" idx="11"/>
          </p:nvPr>
        </p:nvSpPr>
        <p:spPr/>
        <p:txBody>
          <a:bodyPr/>
          <a:lstStyle/>
          <a:p>
            <a:r>
              <a:rPr lang="en-US" sz="1600" b="1" dirty="0"/>
              <a:t>Ricca - SCTLPS</a:t>
            </a:r>
          </a:p>
        </p:txBody>
      </p:sp>
      <p:sp>
        <p:nvSpPr>
          <p:cNvPr id="5" name="Slide Number Placeholder 4">
            <a:extLst>
              <a:ext uri="{FF2B5EF4-FFF2-40B4-BE49-F238E27FC236}">
                <a16:creationId xmlns:a16="http://schemas.microsoft.com/office/drawing/2014/main" id="{42FC55D6-0572-6647-8FDB-05B5381B11B4}"/>
              </a:ext>
            </a:extLst>
          </p:cNvPr>
          <p:cNvSpPr>
            <a:spLocks noGrp="1"/>
          </p:cNvSpPr>
          <p:nvPr>
            <p:ph type="sldNum" sz="quarter" idx="12"/>
          </p:nvPr>
        </p:nvSpPr>
        <p:spPr/>
        <p:txBody>
          <a:bodyPr/>
          <a:lstStyle/>
          <a:p>
            <a:fld id="{21EF0D87-5ABE-B343-B75D-D45A57E4556A}" type="slidenum">
              <a:rPr lang="en-US" sz="1600" smtClean="0"/>
              <a:t>9</a:t>
            </a:fld>
            <a:endParaRPr lang="en-US" sz="1600" dirty="0"/>
          </a:p>
        </p:txBody>
      </p:sp>
    </p:spTree>
    <p:extLst>
      <p:ext uri="{BB962C8B-B14F-4D97-AF65-F5344CB8AC3E}">
        <p14:creationId xmlns:p14="http://schemas.microsoft.com/office/powerpoint/2010/main" val="249788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ustom 6">
      <a:dk1>
        <a:srgbClr val="000000"/>
      </a:dk1>
      <a:lt1>
        <a:srgbClr val="FFFFFF"/>
      </a:lt1>
      <a:dk2>
        <a:srgbClr val="782D2A"/>
      </a:dk2>
      <a:lt2>
        <a:srgbClr val="F3F2DC"/>
      </a:lt2>
      <a:accent1>
        <a:srgbClr val="642020"/>
      </a:accent1>
      <a:accent2>
        <a:srgbClr val="AD8F67"/>
      </a:accent2>
      <a:accent3>
        <a:srgbClr val="726056"/>
      </a:accent3>
      <a:accent4>
        <a:srgbClr val="4C5A6A"/>
      </a:accent4>
      <a:accent5>
        <a:srgbClr val="F0CC6C"/>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2000</Words>
  <Application>Microsoft Macintosh PowerPoint</Application>
  <PresentationFormat>On-screen Show (4:3)</PresentationFormat>
  <Paragraphs>262</Paragraphs>
  <Slides>34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Symbol</vt:lpstr>
      <vt:lpstr>Default Theme</vt:lpstr>
      <vt:lpstr>Introduction to Topological data analysis (TDA)</vt:lpstr>
      <vt:lpstr>Online repository</vt:lpstr>
      <vt:lpstr>Introductions</vt:lpstr>
      <vt:lpstr>Objectives</vt:lpstr>
      <vt:lpstr>Outline</vt:lpstr>
      <vt:lpstr>Data</vt:lpstr>
      <vt:lpstr>Messy nonlinear data</vt:lpstr>
      <vt:lpstr>Topology: An Introduction</vt:lpstr>
      <vt:lpstr>Topology</vt:lpstr>
      <vt:lpstr>Three important concepts</vt:lpstr>
      <vt:lpstr>Betti numbers</vt:lpstr>
      <vt:lpstr>A donut and a coffee cup</vt:lpstr>
      <vt:lpstr>A donut and a coffee cup</vt:lpstr>
      <vt:lpstr>A donut and a coffee cup</vt:lpstr>
      <vt:lpstr>A donut and a coffee cup</vt:lpstr>
      <vt:lpstr>Betti Example</vt:lpstr>
      <vt:lpstr>Persistent homology</vt:lpstr>
      <vt:lpstr>Persistence diagrams</vt:lpstr>
      <vt:lpstr>Persistence Diagram: A-B covering</vt:lpstr>
      <vt:lpstr>A-B Features &amp; Persistence</vt:lpstr>
      <vt:lpstr>Persistence landscapes</vt:lpstr>
      <vt:lpstr>Level sets</vt:lpstr>
      <vt:lpstr>Landscape (or time series!)</vt:lpstr>
      <vt:lpstr>Flooded: 0 features</vt:lpstr>
      <vt:lpstr>One feature</vt:lpstr>
      <vt:lpstr>Two features</vt:lpstr>
      <vt:lpstr>Three features</vt:lpstr>
      <vt:lpstr>Two features (2nd one died)</vt:lpstr>
      <vt:lpstr>Final result: Births &amp; deaths</vt:lpstr>
      <vt:lpstr>Examples</vt:lpstr>
      <vt:lpstr>Time Series: Learning to Walk</vt:lpstr>
      <vt:lpstr>Multiple time series</vt:lpstr>
      <vt:lpstr>In practice: To the R Cave!</vt:lpstr>
      <vt:lpstr>Questions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Topological data analysis (TDA)</dc:title>
  <dc:creator>Bernard Ricca</dc:creator>
  <cp:lastModifiedBy>Bernard Ricca</cp:lastModifiedBy>
  <cp:revision>7</cp:revision>
  <dcterms:created xsi:type="dcterms:W3CDTF">2020-07-23T13:21:38Z</dcterms:created>
  <dcterms:modified xsi:type="dcterms:W3CDTF">2020-07-23T19:13:17Z</dcterms:modified>
</cp:coreProperties>
</file>